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m4a" ContentType="audio/mp4"/>
  <Default Extension="png" ContentType="image/png"/>
  <Default Extension="rels" ContentType="application/vnd.openxmlformats-package.relationships+xml"/>
  <Default Extension="vml" ContentType="application/vnd.openxmlformats-officedocument.vmlDrawing"/>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19"/>
  </p:notesMasterIdLst>
  <p:sldIdLst>
    <p:sldId id="256" r:id="rId2"/>
    <p:sldId id="282" r:id="rId3"/>
    <p:sldId id="787" r:id="rId4"/>
    <p:sldId id="781" r:id="rId5"/>
    <p:sldId id="788" r:id="rId6"/>
    <p:sldId id="790" r:id="rId7"/>
    <p:sldId id="791" r:id="rId8"/>
    <p:sldId id="792" r:id="rId9"/>
    <p:sldId id="795" r:id="rId10"/>
    <p:sldId id="794" r:id="rId11"/>
    <p:sldId id="793" r:id="rId12"/>
    <p:sldId id="796" r:id="rId13"/>
    <p:sldId id="602" r:id="rId14"/>
    <p:sldId id="273" r:id="rId15"/>
    <p:sldId id="274" r:id="rId16"/>
    <p:sldId id="275" r:id="rId17"/>
    <p:sldId id="276"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22C3F8C-7C3C-471F-8BFC-C71D47FE74E3}">
          <p14:sldIdLst>
            <p14:sldId id="256"/>
            <p14:sldId id="282"/>
            <p14:sldId id="787"/>
            <p14:sldId id="781"/>
            <p14:sldId id="788"/>
            <p14:sldId id="790"/>
            <p14:sldId id="791"/>
            <p14:sldId id="792"/>
            <p14:sldId id="795"/>
            <p14:sldId id="794"/>
            <p14:sldId id="793"/>
            <p14:sldId id="796"/>
            <p14:sldId id="602"/>
            <p14:sldId id="273"/>
            <p14:sldId id="274"/>
            <p14:sldId id="275"/>
            <p14:sldId id="276"/>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999"/>
    <a:srgbClr val="21022F"/>
    <a:srgbClr val="160223"/>
    <a:srgbClr val="2C0346"/>
    <a:srgbClr val="3F003F"/>
    <a:srgbClr val="FFFF99"/>
    <a:srgbClr val="00003F"/>
    <a:srgbClr val="000066"/>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479" autoAdjust="0"/>
    <p:restoredTop sz="96447" autoAdjust="0"/>
  </p:normalViewPr>
  <p:slideViewPr>
    <p:cSldViewPr snapToGrid="0">
      <p:cViewPr varScale="1">
        <p:scale>
          <a:sx n="68" d="100"/>
          <a:sy n="68" d="100"/>
        </p:scale>
        <p:origin x="660" y="72"/>
      </p:cViewPr>
      <p:guideLst>
        <p:guide orient="horz" pos="2160"/>
        <p:guide pos="2880"/>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image" Target="../media/image11.wmf"/><Relationship Id="rId1" Type="http://schemas.openxmlformats.org/officeDocument/2006/relationships/image" Target="../media/image10.wmf"/><Relationship Id="rId6" Type="http://schemas.openxmlformats.org/officeDocument/2006/relationships/image" Target="../media/image15.wmf"/><Relationship Id="rId5" Type="http://schemas.openxmlformats.org/officeDocument/2006/relationships/image" Target="../media/image14.wmf"/><Relationship Id="rId4" Type="http://schemas.openxmlformats.org/officeDocument/2006/relationships/image" Target="../media/image13.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8.wmf"/><Relationship Id="rId7" Type="http://schemas.openxmlformats.org/officeDocument/2006/relationships/image" Target="../media/image22.wmf"/><Relationship Id="rId2" Type="http://schemas.openxmlformats.org/officeDocument/2006/relationships/image" Target="../media/image17.wmf"/><Relationship Id="rId1" Type="http://schemas.openxmlformats.org/officeDocument/2006/relationships/image" Target="../media/image16.wmf"/><Relationship Id="rId6" Type="http://schemas.openxmlformats.org/officeDocument/2006/relationships/image" Target="../media/image21.wmf"/><Relationship Id="rId5" Type="http://schemas.openxmlformats.org/officeDocument/2006/relationships/image" Target="../media/image20.wmf"/><Relationship Id="rId4" Type="http://schemas.openxmlformats.org/officeDocument/2006/relationships/image" Target="../media/image19.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3.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image" Target="../media/image25.wmf"/><Relationship Id="rId1" Type="http://schemas.openxmlformats.org/officeDocument/2006/relationships/image" Target="../media/image24.wmf"/><Relationship Id="rId5" Type="http://schemas.openxmlformats.org/officeDocument/2006/relationships/image" Target="../media/image28.wmf"/><Relationship Id="rId4" Type="http://schemas.openxmlformats.org/officeDocument/2006/relationships/image" Target="../media/image27.wmf"/></Relationships>
</file>

<file path=ppt/drawings/_rels/vmlDrawing6.v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image" Target="../media/image29.wmf"/><Relationship Id="rId4" Type="http://schemas.openxmlformats.org/officeDocument/2006/relationships/image" Target="../media/image32.wmf"/></Relationships>
</file>

<file path=ppt/drawings/_rels/vmlDrawing7.vml.rels><?xml version="1.0" encoding="UTF-8" standalone="yes"?>
<Relationships xmlns="http://schemas.openxmlformats.org/package/2006/relationships"><Relationship Id="rId3" Type="http://schemas.openxmlformats.org/officeDocument/2006/relationships/image" Target="../media/image35.wmf"/><Relationship Id="rId2" Type="http://schemas.openxmlformats.org/officeDocument/2006/relationships/image" Target="../media/image34.wmf"/><Relationship Id="rId1" Type="http://schemas.openxmlformats.org/officeDocument/2006/relationships/image" Target="../media/image33.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38.wmf"/><Relationship Id="rId2" Type="http://schemas.openxmlformats.org/officeDocument/2006/relationships/image" Target="../media/image37.wmf"/><Relationship Id="rId1" Type="http://schemas.openxmlformats.org/officeDocument/2006/relationships/image" Target="../media/image36.wmf"/></Relationships>
</file>

<file path=ppt/drawings/_rels/vmlDrawing9.vml.rels><?xml version="1.0" encoding="UTF-8" standalone="yes"?>
<Relationships xmlns="http://schemas.openxmlformats.org/package/2006/relationships"><Relationship Id="rId8" Type="http://schemas.openxmlformats.org/officeDocument/2006/relationships/image" Target="../media/image46.wmf"/><Relationship Id="rId3" Type="http://schemas.openxmlformats.org/officeDocument/2006/relationships/image" Target="../media/image41.wmf"/><Relationship Id="rId7" Type="http://schemas.openxmlformats.org/officeDocument/2006/relationships/image" Target="../media/image45.wmf"/><Relationship Id="rId12" Type="http://schemas.openxmlformats.org/officeDocument/2006/relationships/image" Target="../media/image50.wmf"/><Relationship Id="rId2" Type="http://schemas.openxmlformats.org/officeDocument/2006/relationships/image" Target="../media/image40.wmf"/><Relationship Id="rId1" Type="http://schemas.openxmlformats.org/officeDocument/2006/relationships/image" Target="../media/image39.wmf"/><Relationship Id="rId6" Type="http://schemas.openxmlformats.org/officeDocument/2006/relationships/image" Target="../media/image44.wmf"/><Relationship Id="rId11" Type="http://schemas.openxmlformats.org/officeDocument/2006/relationships/image" Target="../media/image49.wmf"/><Relationship Id="rId5" Type="http://schemas.openxmlformats.org/officeDocument/2006/relationships/image" Target="../media/image43.wmf"/><Relationship Id="rId10" Type="http://schemas.openxmlformats.org/officeDocument/2006/relationships/image" Target="../media/image48.wmf"/><Relationship Id="rId4" Type="http://schemas.openxmlformats.org/officeDocument/2006/relationships/image" Target="../media/image42.wmf"/><Relationship Id="rId9" Type="http://schemas.openxmlformats.org/officeDocument/2006/relationships/image" Target="../media/image4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CD216B2-ACBC-44B0-85F7-759020758E26}" type="datetimeFigureOut">
              <a:rPr lang="en-CA" smtClean="0"/>
              <a:t>2020-11-24</a:t>
            </a:fld>
            <a:endParaRPr lang="en-CA"/>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60ACAB6-06A0-453C-A925-AEEA3DA9F518}" type="slidenum">
              <a:rPr lang="en-CA" smtClean="0"/>
              <a:t>‹#›</a:t>
            </a:fld>
            <a:endParaRPr lang="en-CA"/>
          </a:p>
        </p:txBody>
      </p:sp>
    </p:spTree>
    <p:extLst>
      <p:ext uri="{BB962C8B-B14F-4D97-AF65-F5344CB8AC3E}">
        <p14:creationId xmlns:p14="http://schemas.microsoft.com/office/powerpoint/2010/main" val="20010639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3.JP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5.png"/><Relationship Id="rId10" Type="http://schemas.microsoft.com/office/2007/relationships/hdphoto" Target="../media/hdphoto3.wdp"/><Relationship Id="rId4" Type="http://schemas.openxmlformats.org/officeDocument/2006/relationships/image" Target="../media/image2.png"/><Relationship Id="rId9" Type="http://schemas.openxmlformats.org/officeDocument/2006/relationships/image" Target="../media/image7.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3635375"/>
            <a:ext cx="7772400" cy="1470025"/>
          </a:xfrm>
        </p:spPr>
        <p:txBody>
          <a:bodyPr/>
          <a:lstStyle>
            <a:lvl1pPr>
              <a:defRPr b="1"/>
            </a:lvl1pPr>
          </a:lstStyle>
          <a:p>
            <a:r>
              <a:rPr lang="en-US"/>
              <a:t>Click to edit Master title style</a:t>
            </a:r>
            <a:endParaRPr lang="en-CA"/>
          </a:p>
        </p:txBody>
      </p:sp>
      <p:sp>
        <p:nvSpPr>
          <p:cNvPr id="11" name="Text Box 14"/>
          <p:cNvSpPr txBox="1">
            <a:spLocks noChangeArrowheads="1"/>
          </p:cNvSpPr>
          <p:nvPr userDrawn="1"/>
        </p:nvSpPr>
        <p:spPr bwMode="auto">
          <a:xfrm>
            <a:off x="2286000" y="641092"/>
            <a:ext cx="6553200" cy="40008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nchor="ctr">
            <a:spAutoFit/>
          </a:bodyPr>
          <a:lstStyle/>
          <a:p>
            <a:pPr algn="ctr" fontAlgn="auto">
              <a:spcBef>
                <a:spcPts val="0"/>
              </a:spcBef>
              <a:spcAft>
                <a:spcPts val="0"/>
              </a:spcAft>
              <a:defRPr/>
            </a:pPr>
            <a:r>
              <a:rPr lang="en-US" sz="2000" cap="small" baseline="0" dirty="0">
                <a:solidFill>
                  <a:schemeClr val="bg1"/>
                </a:solidFill>
                <a:latin typeface="Constantia" panose="02030602050306030303" pitchFamily="18" charset="0"/>
                <a:cs typeface="Arial" pitchFamily="34" charset="0"/>
              </a:rPr>
              <a:t>ne 112</a:t>
            </a:r>
            <a:r>
              <a:rPr lang="en-US" sz="2000" dirty="0">
                <a:solidFill>
                  <a:schemeClr val="bg1"/>
                </a:solidFill>
                <a:latin typeface="Georgia" panose="02040502050405020303" pitchFamily="18" charset="0"/>
                <a:cs typeface="Arial" pitchFamily="34" charset="0"/>
              </a:rPr>
              <a:t> </a:t>
            </a:r>
            <a:r>
              <a:rPr lang="en-US" sz="2000" i="1" dirty="0">
                <a:solidFill>
                  <a:schemeClr val="bg1"/>
                </a:solidFill>
                <a:latin typeface="Georgia" panose="02040502050405020303" pitchFamily="18" charset="0"/>
                <a:cs typeface="Arial" pitchFamily="34" charset="0"/>
              </a:rPr>
              <a:t>Linear algebra for nanotechnology engineering</a:t>
            </a:r>
          </a:p>
        </p:txBody>
      </p:sp>
      <p:sp>
        <p:nvSpPr>
          <p:cNvPr id="12" name="Text Box 14"/>
          <p:cNvSpPr txBox="1">
            <a:spLocks noChangeArrowheads="1"/>
          </p:cNvSpPr>
          <p:nvPr userDrawn="1"/>
        </p:nvSpPr>
        <p:spPr bwMode="auto">
          <a:xfrm>
            <a:off x="4724400" y="5758413"/>
            <a:ext cx="3886200" cy="744799"/>
          </a:xfrm>
          <a:prstGeom prst="rect">
            <a:avLst/>
          </a:prstGeom>
          <a:noFill/>
          <a:ln w="9525">
            <a:noFill/>
            <a:miter lim="800000"/>
            <a:headEnd/>
            <a:tailEnd/>
          </a:ln>
          <a:effectLst>
            <a:outerShdw blurRad="50800" dist="25400" dir="2700000" algn="tl" rotWithShape="0">
              <a:prstClr val="black"/>
            </a:outerShdw>
          </a:effectLst>
        </p:spPr>
        <p:txBody>
          <a:bodyPr wrap="square" lIns="91423" tIns="45710" rIns="91423" bIns="45710">
            <a:spAutoFit/>
          </a:bodyPr>
          <a:lstStyle/>
          <a:p>
            <a:pPr defTabSz="457112">
              <a:spcBef>
                <a:spcPct val="20000"/>
              </a:spcBef>
              <a:defRPr/>
            </a:pPr>
            <a:r>
              <a:rPr lang="en-US" sz="1600" b="0" kern="0" dirty="0">
                <a:solidFill>
                  <a:schemeClr val="bg1"/>
                </a:solidFill>
                <a:latin typeface="Georgia" panose="02040502050405020303" pitchFamily="18" charset="0"/>
                <a:ea typeface="ＭＳ Ｐゴシック" charset="-128"/>
                <a:cs typeface="Arial" pitchFamily="34" charset="0"/>
              </a:rPr>
              <a:t>Douglas Wilhelm Harder, LEL, </a:t>
            </a:r>
            <a:r>
              <a:rPr lang="en-US" sz="1600" b="0" kern="0" dirty="0" err="1">
                <a:solidFill>
                  <a:schemeClr val="bg1"/>
                </a:solidFill>
                <a:latin typeface="Georgia" panose="02040502050405020303" pitchFamily="18" charset="0"/>
                <a:ea typeface="ＭＳ Ｐゴシック" charset="-128"/>
                <a:cs typeface="Arial" pitchFamily="34" charset="0"/>
              </a:rPr>
              <a:t>M.Math</a:t>
            </a:r>
            <a:r>
              <a:rPr lang="en-US" sz="1600" b="0" kern="0" dirty="0">
                <a:solidFill>
                  <a:schemeClr val="bg1"/>
                </a:solidFill>
                <a:latin typeface="Georgia" panose="02040502050405020303" pitchFamily="18" charset="0"/>
                <a:ea typeface="ＭＳ Ｐゴシック" charset="-128"/>
                <a:cs typeface="Arial" pitchFamily="34" charset="0"/>
              </a:rPr>
              <a:t>.</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dwharder@uwaterloo.ca</a:t>
            </a:r>
          </a:p>
          <a:p>
            <a:pPr defTabSz="457112">
              <a:spcBef>
                <a:spcPct val="20000"/>
              </a:spcBef>
              <a:defRPr/>
            </a:pPr>
            <a:r>
              <a:rPr lang="en-US" sz="1100" kern="0" dirty="0">
                <a:solidFill>
                  <a:schemeClr val="bg1"/>
                </a:solidFill>
                <a:latin typeface="Georgia" panose="02040502050405020303" pitchFamily="18" charset="0"/>
                <a:ea typeface="ＭＳ Ｐゴシック" charset="-128"/>
                <a:cs typeface="Arial" pitchFamily="34" charset="0"/>
              </a:rPr>
              <a:t>dwharder@gmail.com</a:t>
            </a:r>
            <a:endParaRPr lang="en-US" sz="1050" kern="0" dirty="0">
              <a:solidFill>
                <a:schemeClr val="bg1"/>
              </a:solidFill>
              <a:latin typeface="Georgia" panose="02040502050405020303" pitchFamily="18" charset="0"/>
              <a:ea typeface="ＭＳ Ｐゴシック" charset="-128"/>
              <a:cs typeface="Arial" pitchFamily="34" charset="0"/>
            </a:endParaRPr>
          </a:p>
        </p:txBody>
      </p:sp>
      <p:pic>
        <p:nvPicPr>
          <p:cNvPr id="13" name="Picture 2"/>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a:off x="251520" y="6257914"/>
            <a:ext cx="1272512" cy="411446"/>
          </a:xfrm>
          <a:prstGeom prst="rect">
            <a:avLst/>
          </a:prstGeom>
          <a:noFill/>
          <a:ln w="9525">
            <a:noFill/>
            <a:miter lim="800000"/>
            <a:headEnd/>
            <a:tailEnd/>
          </a:ln>
        </p:spPr>
      </p:pic>
      <p:pic>
        <p:nvPicPr>
          <p:cNvPr id="14"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36511" y="-27384"/>
            <a:ext cx="2699345"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8" name="Picture 2" descr="C:\Users\Douglas\Desktop\mcpl.png"/>
          <p:cNvPicPr>
            <a:picLocks noChangeAspect="1" noChangeArrowheads="1"/>
          </p:cNvPicPr>
          <p:nvPr userDrawn="1"/>
        </p:nvPicPr>
        <p:blipFill>
          <a:blip r:embed="rId5" cstate="print">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29728" y="6089233"/>
            <a:ext cx="304800" cy="298449"/>
          </a:xfrm>
          <a:prstGeom prst="rect">
            <a:avLst/>
          </a:prstGeom>
          <a:noFill/>
          <a:extLst>
            <a:ext uri="{909E8E84-426E-40DD-AFC4-6F175D3DCCD1}">
              <a14:hiddenFill xmlns:a14="http://schemas.microsoft.com/office/drawing/2010/main">
                <a:solidFill>
                  <a:srgbClr val="FFFFFF"/>
                </a:solidFill>
              </a14:hiddenFill>
            </a:ext>
          </a:extLst>
        </p:spPr>
      </p:pic>
      <p:pic>
        <p:nvPicPr>
          <p:cNvPr id="14339" name="Picture 3" descr="C:\Users\Douglas\Desktop\linc.gif"/>
          <p:cNvPicPr>
            <a:picLocks noChangeAspect="1" noChangeArrowheads="1"/>
          </p:cNvPicPr>
          <p:nvPr userDrawn="1"/>
        </p:nvPicPr>
        <p:blipFill>
          <a:blip r:embed="rId7" cstate="print">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37220" y="5410200"/>
            <a:ext cx="274922" cy="353348"/>
          </a:xfrm>
          <a:prstGeom prst="rect">
            <a:avLst/>
          </a:prstGeom>
          <a:noFill/>
          <a:extLst>
            <a:ext uri="{909E8E84-426E-40DD-AFC4-6F175D3DCCD1}">
              <a14:hiddenFill xmlns:a14="http://schemas.microsoft.com/office/drawing/2010/main">
                <a:solidFill>
                  <a:srgbClr val="FFFFFF"/>
                </a:solidFill>
              </a14:hiddenFill>
            </a:ext>
          </a:extLst>
        </p:spPr>
      </p:pic>
      <p:pic>
        <p:nvPicPr>
          <p:cNvPr id="14341" name="Picture 5" descr="C:\Users\Douglas\Desktop\Intelligence_Branch_(Canadian_Forces)_badge.png"/>
          <p:cNvPicPr>
            <a:picLocks noChangeAspect="1" noChangeArrowheads="1"/>
          </p:cNvPicPr>
          <p:nvPr userDrawn="1"/>
        </p:nvPicPr>
        <p:blipFill>
          <a:blip r:embed="rId9" cstate="print">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662834" y="380301"/>
            <a:ext cx="271006" cy="34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671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Properties of the adjoint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90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CA"/>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Footer Placeholder 4"/>
          <p:cNvSpPr>
            <a:spLocks noGrp="1"/>
          </p:cNvSpPr>
          <p:nvPr>
            <p:ph type="ftr" sz="quarter" idx="11"/>
          </p:nvPr>
        </p:nvSpPr>
        <p:spPr/>
        <p:txBody>
          <a:bodyPr/>
          <a:lstStyle/>
          <a:p>
            <a:r>
              <a:rPr lang="en-US"/>
              <a:t>Properties of the adjoint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38854861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ea typeface="Cambria" panose="02040503050406030204" pitchFamily="18" charset="0"/>
              </a:defRPr>
            </a:lvl1pPr>
          </a:lstStyle>
          <a:p>
            <a:r>
              <a:rPr lang="en-US" dirty="0"/>
              <a:t>Click to edit Master title style</a:t>
            </a:r>
            <a:endParaRPr lang="en-CA" dirty="0"/>
          </a:p>
        </p:txBody>
      </p:sp>
      <p:sp>
        <p:nvSpPr>
          <p:cNvPr id="3" name="Content Placeholder 2"/>
          <p:cNvSpPr>
            <a:spLocks noGrp="1"/>
          </p:cNvSpPr>
          <p:nvPr>
            <p:ph idx="1"/>
          </p:nvPr>
        </p:nvSpPr>
        <p:spPr/>
        <p:txBody>
          <a:bodyPr/>
          <a:lstStyle>
            <a:lvl1pPr>
              <a:defRPr>
                <a:latin typeface="Cambria" panose="02040503050406030204" pitchFamily="18" charset="0"/>
                <a:ea typeface="Cambria" panose="02040503050406030204" pitchFamily="18" charset="0"/>
              </a:defRPr>
            </a:lvl1pPr>
            <a:lvl2pPr>
              <a:defRPr>
                <a:latin typeface="Cambria" panose="02040503050406030204" pitchFamily="18" charset="0"/>
                <a:ea typeface="Cambria" panose="02040503050406030204" pitchFamily="18" charset="0"/>
              </a:defRPr>
            </a:lvl2pPr>
            <a:lvl3pPr>
              <a:defRPr>
                <a:latin typeface="Cambria" panose="02040503050406030204" pitchFamily="18" charset="0"/>
                <a:ea typeface="Cambria" panose="02040503050406030204" pitchFamily="18" charset="0"/>
              </a:defRPr>
            </a:lvl3pPr>
            <a:lvl4pPr>
              <a:defRPr>
                <a:latin typeface="Cambria" panose="02040503050406030204" pitchFamily="18" charset="0"/>
                <a:ea typeface="Cambria" panose="02040503050406030204" pitchFamily="18" charset="0"/>
              </a:defRPr>
            </a:lvl4pPr>
            <a:lvl5pPr>
              <a:defRPr>
                <a:latin typeface="Cambria" panose="02040503050406030204" pitchFamily="18" charset="0"/>
                <a:ea typeface="Cambria" panose="02040503050406030204"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11"/>
          </p:nvPr>
        </p:nvSpPr>
        <p:spPr/>
        <p:txBody>
          <a:bodyPr/>
          <a:lstStyle>
            <a:lvl1pPr>
              <a:defRPr>
                <a:latin typeface="Cambria" panose="02040503050406030204" pitchFamily="18" charset="0"/>
                <a:ea typeface="Cambria" panose="02040503050406030204" pitchFamily="18" charset="0"/>
              </a:defRPr>
            </a:lvl1pPr>
          </a:lstStyle>
          <a:p>
            <a:r>
              <a:rPr lang="en-US"/>
              <a:t>Properties of the adjoint</a:t>
            </a:r>
            <a:endParaRPr lang="en-CA" dirty="0"/>
          </a:p>
        </p:txBody>
      </p:sp>
      <p:sp>
        <p:nvSpPr>
          <p:cNvPr id="6" name="Slide Number Placeholder 5"/>
          <p:cNvSpPr>
            <a:spLocks noGrp="1"/>
          </p:cNvSpPr>
          <p:nvPr>
            <p:ph type="sldNum" sz="quarter" idx="12"/>
          </p:nvPr>
        </p:nvSpPr>
        <p:spPr>
          <a:xfrm>
            <a:off x="7239000" y="6356350"/>
            <a:ext cx="1066800" cy="365125"/>
          </a:xfrm>
        </p:spPr>
        <p:txBody>
          <a:bodyPr/>
          <a:lstStyle>
            <a:lvl1pPr>
              <a:defRPr>
                <a:latin typeface="Bookman Old Style" panose="02050604050505020204" pitchFamily="18" charset="0"/>
              </a:defRPr>
            </a:lvl1pPr>
          </a:lstStyle>
          <a:p>
            <a:fld id="{42EF6DC8-DA9C-4533-8A40-BB00A2545AF8}" type="slidenum">
              <a:rPr lang="en-CA" smtClean="0"/>
              <a:pPr/>
              <a:t>‹#›</a:t>
            </a:fld>
            <a:endParaRPr lang="en-CA"/>
          </a:p>
        </p:txBody>
      </p:sp>
    </p:spTree>
    <p:extLst>
      <p:ext uri="{BB962C8B-B14F-4D97-AF65-F5344CB8AC3E}">
        <p14:creationId xmlns:p14="http://schemas.microsoft.com/office/powerpoint/2010/main" val="35492794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dirty="0"/>
              <a:t>Click to edit Master title style</a:t>
            </a:r>
            <a:endParaRPr lang="en-CA"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FFFF99"/>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Properties of the adjoint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5028797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4" name="Content Placeholder 3"/>
          <p:cNvSpPr>
            <a:spLocks noGrp="1"/>
          </p:cNvSpPr>
          <p:nvPr>
            <p:ph sz="half" idx="2"/>
          </p:nvPr>
        </p:nvSpPr>
        <p:spPr>
          <a:xfrm>
            <a:off x="4648200" y="1600200"/>
            <a:ext cx="4038600" cy="4525963"/>
          </a:xfrm>
        </p:spPr>
        <p:txBody>
          <a:bodyPr/>
          <a:lstStyle>
            <a:lvl1pPr>
              <a:defRPr sz="2200"/>
            </a:lvl1pPr>
            <a:lvl2pPr>
              <a:defRPr sz="2100"/>
            </a:lvl2pPr>
            <a:lvl3pPr>
              <a:defRPr sz="2000"/>
            </a:lvl3pPr>
            <a:lvl4pPr>
              <a:defRPr sz="19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841951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8" name="Footer Placeholder 7"/>
          <p:cNvSpPr>
            <a:spLocks noGrp="1"/>
          </p:cNvSpPr>
          <p:nvPr>
            <p:ph type="ftr" sz="quarter" idx="11"/>
          </p:nvPr>
        </p:nvSpPr>
        <p:spPr/>
        <p:txBody>
          <a:bodyPr/>
          <a:lstStyle/>
          <a:p>
            <a:r>
              <a:rPr lang="en-US"/>
              <a:t>Properties of the adjoint</a:t>
            </a:r>
            <a:endParaRPr lang="en-CA"/>
          </a:p>
        </p:txBody>
      </p:sp>
      <p:sp>
        <p:nvSpPr>
          <p:cNvPr id="9" name="Slide Number Placeholder 8"/>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40194960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5" name="Slide Number Placeholder 4"/>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12452596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r>
              <a:rPr lang="en-US"/>
              <a:t>Properties of the adjoint</a:t>
            </a:r>
            <a:endParaRPr lang="en-CA"/>
          </a:p>
        </p:txBody>
      </p:sp>
      <p:sp>
        <p:nvSpPr>
          <p:cNvPr id="4" name="Slide Number Placeholder 3"/>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9197145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187222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t>‹#›</a:t>
            </a:fld>
            <a:endParaRPr lang="en-CA"/>
          </a:p>
        </p:txBody>
      </p:sp>
    </p:spTree>
    <p:extLst>
      <p:ext uri="{BB962C8B-B14F-4D97-AF65-F5344CB8AC3E}">
        <p14:creationId xmlns:p14="http://schemas.microsoft.com/office/powerpoint/2010/main" val="294450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endParaRPr lang="en-CA"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5" name="Footer Placeholder 4"/>
          <p:cNvSpPr>
            <a:spLocks noGrp="1"/>
          </p:cNvSpPr>
          <p:nvPr>
            <p:ph type="ftr" sz="quarter" idx="3"/>
          </p:nvPr>
        </p:nvSpPr>
        <p:spPr>
          <a:xfrm>
            <a:off x="1952091" y="76200"/>
            <a:ext cx="6353710" cy="365125"/>
          </a:xfrm>
          <a:prstGeom prst="rect">
            <a:avLst/>
          </a:prstGeom>
        </p:spPr>
        <p:txBody>
          <a:bodyPr vert="horz" lIns="91440" tIns="45720" rIns="91440" bIns="45720" rtlCol="0" anchor="ctr"/>
          <a:lstStyle>
            <a:lvl1pPr algn="r">
              <a:defRPr sz="1600" b="0">
                <a:solidFill>
                  <a:schemeClr val="bg1"/>
                </a:solidFill>
                <a:latin typeface="Times New Roman" panose="02020603050405020304" pitchFamily="18" charset="0"/>
                <a:cs typeface="Times New Roman" panose="02020603050405020304" pitchFamily="18" charset="0"/>
              </a:defRPr>
            </a:lvl1pPr>
          </a:lstStyle>
          <a:p>
            <a:r>
              <a:rPr lang="en-US"/>
              <a:t>Properties of the adjoint</a:t>
            </a:r>
            <a:endParaRPr lang="en-CA" dirty="0"/>
          </a:p>
        </p:txBody>
      </p:sp>
      <p:sp>
        <p:nvSpPr>
          <p:cNvPr id="6" name="Slide Number Placeholder 5"/>
          <p:cNvSpPr>
            <a:spLocks noGrp="1"/>
          </p:cNvSpPr>
          <p:nvPr>
            <p:ph type="sldNum" sz="quarter" idx="4"/>
          </p:nvPr>
        </p:nvSpPr>
        <p:spPr>
          <a:xfrm>
            <a:off x="7620000" y="6356350"/>
            <a:ext cx="1066800" cy="365125"/>
          </a:xfrm>
          <a:prstGeom prst="rect">
            <a:avLst/>
          </a:prstGeom>
        </p:spPr>
        <p:txBody>
          <a:bodyPr vert="horz" lIns="91440" tIns="45720" rIns="91440" bIns="45720" rtlCol="0" anchor="ctr"/>
          <a:lstStyle>
            <a:lvl1pPr algn="r">
              <a:defRPr sz="1200" b="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stStyle>
          <a:p>
            <a:fld id="{42EF6DC8-DA9C-4533-8A40-BB00A2545AF8}" type="slidenum">
              <a:rPr lang="en-CA" smtClean="0"/>
              <a:pPr/>
              <a:t>‹#›</a:t>
            </a:fld>
            <a:endParaRPr lang="en-CA"/>
          </a:p>
        </p:txBody>
      </p:sp>
      <p:pic>
        <p:nvPicPr>
          <p:cNvPr id="7" name="Picture 3"/>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r="75223"/>
          <a:stretch/>
        </p:blipFill>
        <p:spPr bwMode="auto">
          <a:xfrm>
            <a:off x="-36511" y="-27384"/>
            <a:ext cx="668809" cy="926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142257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ctr" defTabSz="914400" rtl="0" eaLnBrk="1" latinLnBrk="0" hangingPunct="1">
        <a:spcBef>
          <a:spcPct val="0"/>
        </a:spcBef>
        <a:buNone/>
        <a:defRPr sz="3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p:titleStyle>
    <p:bodyStyle>
      <a:lvl1pPr marL="342900" indent="-342900" algn="l" defTabSz="914400" rtl="0" eaLnBrk="1" latinLnBrk="0" hangingPunct="1">
        <a:spcBef>
          <a:spcPct val="20000"/>
        </a:spcBef>
        <a:buFont typeface="Arial" panose="020B0604020202020204" pitchFamily="34" charset="0"/>
        <a:buChar char="•"/>
        <a:defRPr sz="22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1pPr>
      <a:lvl2pPr marL="742950" indent="-285750" algn="l" defTabSz="914400" rtl="0" eaLnBrk="1" latinLnBrk="0" hangingPunct="1">
        <a:spcBef>
          <a:spcPct val="20000"/>
        </a:spcBef>
        <a:buFont typeface="Arial" panose="020B0604020202020204" pitchFamily="34" charset="0"/>
        <a:buChar char="–"/>
        <a:defRPr sz="21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2pPr>
      <a:lvl3pPr marL="1143000" indent="-228600" algn="l" defTabSz="914400" rtl="0" eaLnBrk="1" latinLnBrk="0" hangingPunct="1">
        <a:spcBef>
          <a:spcPct val="20000"/>
        </a:spcBef>
        <a:buFont typeface="Arial" panose="020B0604020202020204" pitchFamily="34" charset="0"/>
        <a:buChar char="•"/>
        <a:defRPr sz="20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3pPr>
      <a:lvl4pPr marL="1600200" indent="-228600" algn="l" defTabSz="914400" rtl="0" eaLnBrk="1" latinLnBrk="0" hangingPunct="1">
        <a:spcBef>
          <a:spcPct val="20000"/>
        </a:spcBef>
        <a:buFont typeface="Arial" panose="020B0604020202020204" pitchFamily="34" charset="0"/>
        <a:buChar char="–"/>
        <a:defRPr sz="19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4pPr>
      <a:lvl5pPr marL="2057400" indent="-228600" algn="l" defTabSz="914400" rtl="0" eaLnBrk="1" latinLnBrk="0" hangingPunct="1">
        <a:spcBef>
          <a:spcPct val="20000"/>
        </a:spcBef>
        <a:buFont typeface="Arial" panose="020B0604020202020204" pitchFamily="34" charset="0"/>
        <a:buChar char="»"/>
        <a:defRPr sz="1800" b="0" kern="1200">
          <a:solidFill>
            <a:schemeClr val="bg1"/>
          </a:solidFill>
          <a:latin typeface="Cambria" panose="02040503050406030204" pitchFamily="18" charset="0"/>
          <a:ea typeface="Cambria" panose="02040503050406030204" pitchFamily="18" charset="0"/>
          <a:cs typeface="Times New Roman" panose="02020603050405020304" pitchFamily="18" charset="0"/>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oleObject" Target="../embeddings/oleObject26.bin"/><Relationship Id="rId3" Type="http://schemas.microsoft.com/office/2007/relationships/media" Target="../media/media10.m4a"/><Relationship Id="rId7" Type="http://schemas.openxmlformats.org/officeDocument/2006/relationships/image" Target="../media/image33.wmf"/><Relationship Id="rId12" Type="http://schemas.openxmlformats.org/officeDocument/2006/relationships/image" Target="../media/image8.png"/><Relationship Id="rId2" Type="http://schemas.openxmlformats.org/officeDocument/2006/relationships/tags" Target="../tags/tag8.xml"/><Relationship Id="rId1" Type="http://schemas.openxmlformats.org/officeDocument/2006/relationships/vmlDrawing" Target="../drawings/vmlDrawing7.vml"/><Relationship Id="rId6" Type="http://schemas.openxmlformats.org/officeDocument/2006/relationships/oleObject" Target="../embeddings/oleObject25.bin"/><Relationship Id="rId11" Type="http://schemas.openxmlformats.org/officeDocument/2006/relationships/image" Target="../media/image35.wmf"/><Relationship Id="rId5" Type="http://schemas.openxmlformats.org/officeDocument/2006/relationships/slideLayout" Target="../slideLayouts/slideLayout2.xml"/><Relationship Id="rId10" Type="http://schemas.openxmlformats.org/officeDocument/2006/relationships/oleObject" Target="../embeddings/oleObject27.bin"/><Relationship Id="rId4" Type="http://schemas.openxmlformats.org/officeDocument/2006/relationships/audio" Target="../media/media10.m4a"/><Relationship Id="rId9" Type="http://schemas.openxmlformats.org/officeDocument/2006/relationships/image" Target="../media/image34.wmf"/></Relationships>
</file>

<file path=ppt/slides/_rels/slide11.xml.rels><?xml version="1.0" encoding="UTF-8" standalone="yes"?>
<Relationships xmlns="http://schemas.openxmlformats.org/package/2006/relationships"><Relationship Id="rId8" Type="http://schemas.openxmlformats.org/officeDocument/2006/relationships/oleObject" Target="../embeddings/oleObject29.bin"/><Relationship Id="rId3" Type="http://schemas.microsoft.com/office/2007/relationships/media" Target="../media/media11.m4a"/><Relationship Id="rId7" Type="http://schemas.openxmlformats.org/officeDocument/2006/relationships/image" Target="../media/image36.wmf"/><Relationship Id="rId12" Type="http://schemas.openxmlformats.org/officeDocument/2006/relationships/image" Target="../media/image8.png"/><Relationship Id="rId2" Type="http://schemas.openxmlformats.org/officeDocument/2006/relationships/tags" Target="../tags/tag9.xml"/><Relationship Id="rId1" Type="http://schemas.openxmlformats.org/officeDocument/2006/relationships/vmlDrawing" Target="../drawings/vmlDrawing8.vml"/><Relationship Id="rId6" Type="http://schemas.openxmlformats.org/officeDocument/2006/relationships/oleObject" Target="../embeddings/oleObject28.bin"/><Relationship Id="rId11" Type="http://schemas.openxmlformats.org/officeDocument/2006/relationships/image" Target="../media/image38.wmf"/><Relationship Id="rId5" Type="http://schemas.openxmlformats.org/officeDocument/2006/relationships/slideLayout" Target="../slideLayouts/slideLayout2.xml"/><Relationship Id="rId10" Type="http://schemas.openxmlformats.org/officeDocument/2006/relationships/oleObject" Target="../embeddings/oleObject30.bin"/><Relationship Id="rId4" Type="http://schemas.openxmlformats.org/officeDocument/2006/relationships/audio" Target="../media/media11.m4a"/><Relationship Id="rId9" Type="http://schemas.openxmlformats.org/officeDocument/2006/relationships/image" Target="../media/image37.wmf"/></Relationships>
</file>

<file path=ppt/slides/_rels/slide12.xml.rels><?xml version="1.0" encoding="UTF-8" standalone="yes"?>
<Relationships xmlns="http://schemas.openxmlformats.org/package/2006/relationships"><Relationship Id="rId8" Type="http://schemas.openxmlformats.org/officeDocument/2006/relationships/oleObject" Target="../embeddings/oleObject32.bin"/><Relationship Id="rId13" Type="http://schemas.openxmlformats.org/officeDocument/2006/relationships/image" Target="../media/image42.wmf"/><Relationship Id="rId18" Type="http://schemas.openxmlformats.org/officeDocument/2006/relationships/oleObject" Target="../embeddings/oleObject37.bin"/><Relationship Id="rId26" Type="http://schemas.openxmlformats.org/officeDocument/2006/relationships/oleObject" Target="../embeddings/oleObject41.bin"/><Relationship Id="rId3" Type="http://schemas.microsoft.com/office/2007/relationships/media" Target="../media/media12.m4a"/><Relationship Id="rId21" Type="http://schemas.openxmlformats.org/officeDocument/2006/relationships/image" Target="../media/image46.wmf"/><Relationship Id="rId7" Type="http://schemas.openxmlformats.org/officeDocument/2006/relationships/image" Target="../media/image39.wmf"/><Relationship Id="rId12" Type="http://schemas.openxmlformats.org/officeDocument/2006/relationships/oleObject" Target="../embeddings/oleObject34.bin"/><Relationship Id="rId17" Type="http://schemas.openxmlformats.org/officeDocument/2006/relationships/image" Target="../media/image44.wmf"/><Relationship Id="rId25" Type="http://schemas.openxmlformats.org/officeDocument/2006/relationships/image" Target="../media/image48.wmf"/><Relationship Id="rId2" Type="http://schemas.openxmlformats.org/officeDocument/2006/relationships/tags" Target="../tags/tag10.xml"/><Relationship Id="rId16" Type="http://schemas.openxmlformats.org/officeDocument/2006/relationships/oleObject" Target="../embeddings/oleObject36.bin"/><Relationship Id="rId20" Type="http://schemas.openxmlformats.org/officeDocument/2006/relationships/oleObject" Target="../embeddings/oleObject38.bin"/><Relationship Id="rId29" Type="http://schemas.openxmlformats.org/officeDocument/2006/relationships/image" Target="../media/image50.wmf"/><Relationship Id="rId1" Type="http://schemas.openxmlformats.org/officeDocument/2006/relationships/vmlDrawing" Target="../drawings/vmlDrawing9.vml"/><Relationship Id="rId6" Type="http://schemas.openxmlformats.org/officeDocument/2006/relationships/oleObject" Target="../embeddings/oleObject31.bin"/><Relationship Id="rId11" Type="http://schemas.openxmlformats.org/officeDocument/2006/relationships/image" Target="../media/image41.wmf"/><Relationship Id="rId24" Type="http://schemas.openxmlformats.org/officeDocument/2006/relationships/oleObject" Target="../embeddings/oleObject40.bin"/><Relationship Id="rId5" Type="http://schemas.openxmlformats.org/officeDocument/2006/relationships/slideLayout" Target="../slideLayouts/slideLayout2.xml"/><Relationship Id="rId15" Type="http://schemas.openxmlformats.org/officeDocument/2006/relationships/image" Target="../media/image43.wmf"/><Relationship Id="rId23" Type="http://schemas.openxmlformats.org/officeDocument/2006/relationships/image" Target="../media/image47.wmf"/><Relationship Id="rId28" Type="http://schemas.openxmlformats.org/officeDocument/2006/relationships/oleObject" Target="../embeddings/oleObject42.bin"/><Relationship Id="rId10" Type="http://schemas.openxmlformats.org/officeDocument/2006/relationships/oleObject" Target="../embeddings/oleObject33.bin"/><Relationship Id="rId19" Type="http://schemas.openxmlformats.org/officeDocument/2006/relationships/image" Target="../media/image45.wmf"/><Relationship Id="rId4" Type="http://schemas.openxmlformats.org/officeDocument/2006/relationships/audio" Target="../media/media12.m4a"/><Relationship Id="rId9" Type="http://schemas.openxmlformats.org/officeDocument/2006/relationships/image" Target="../media/image40.wmf"/><Relationship Id="rId14" Type="http://schemas.openxmlformats.org/officeDocument/2006/relationships/oleObject" Target="../embeddings/oleObject35.bin"/><Relationship Id="rId22" Type="http://schemas.openxmlformats.org/officeDocument/2006/relationships/oleObject" Target="../embeddings/oleObject39.bin"/><Relationship Id="rId27" Type="http://schemas.openxmlformats.org/officeDocument/2006/relationships/image" Target="../media/image49.wmf"/><Relationship Id="rId30"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11.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wav"/><Relationship Id="rId1" Type="http://schemas.microsoft.com/office/2007/relationships/media" Target="../media/media14.wav"/><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wav"/><Relationship Id="rId1" Type="http://schemas.microsoft.com/office/2007/relationships/media" Target="../media/media15.wav"/><Relationship Id="rId4" Type="http://schemas.openxmlformats.org/officeDocument/2006/relationships/image" Target="../media/image51.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51.png"/><Relationship Id="rId2" Type="http://schemas.openxmlformats.org/officeDocument/2006/relationships/audio" Target="../media/media16.wav"/><Relationship Id="rId1" Type="http://schemas.microsoft.com/office/2007/relationships/media" Target="../media/media16.wav"/><Relationship Id="rId6" Type="http://schemas.openxmlformats.org/officeDocument/2006/relationships/image" Target="../media/image54.jpeg"/><Relationship Id="rId5" Type="http://schemas.openxmlformats.org/officeDocument/2006/relationships/image" Target="../media/image53.jpeg"/><Relationship Id="rId4" Type="http://schemas.openxmlformats.org/officeDocument/2006/relationships/image" Target="../media/image52.jpe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wav"/><Relationship Id="rId1" Type="http://schemas.microsoft.com/office/2007/relationships/media" Target="../media/media17.wav"/><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4a"/><Relationship Id="rId7" Type="http://schemas.openxmlformats.org/officeDocument/2006/relationships/image" Target="../media/image9.wmf"/><Relationship Id="rId2" Type="http://schemas.openxmlformats.org/officeDocument/2006/relationships/tags" Target="../tags/tag1.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slideLayout" Target="../slideLayouts/slideLayout2.xml"/><Relationship Id="rId4" Type="http://schemas.openxmlformats.org/officeDocument/2006/relationships/audio" Target="../media/media3.m4a"/></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3.wmf"/><Relationship Id="rId18" Type="http://schemas.openxmlformats.org/officeDocument/2006/relationships/image" Target="../media/image8.png"/><Relationship Id="rId3" Type="http://schemas.microsoft.com/office/2007/relationships/media" Target="../media/media4.m4a"/><Relationship Id="rId7" Type="http://schemas.openxmlformats.org/officeDocument/2006/relationships/image" Target="../media/image10.wmf"/><Relationship Id="rId12" Type="http://schemas.openxmlformats.org/officeDocument/2006/relationships/oleObject" Target="../embeddings/oleObject5.bin"/><Relationship Id="rId17" Type="http://schemas.openxmlformats.org/officeDocument/2006/relationships/image" Target="../media/image15.wmf"/><Relationship Id="rId2" Type="http://schemas.openxmlformats.org/officeDocument/2006/relationships/tags" Target="../tags/tag2.xml"/><Relationship Id="rId16" Type="http://schemas.openxmlformats.org/officeDocument/2006/relationships/oleObject" Target="../embeddings/oleObject7.bin"/><Relationship Id="rId1" Type="http://schemas.openxmlformats.org/officeDocument/2006/relationships/vmlDrawing" Target="../drawings/vmlDrawing2.vml"/><Relationship Id="rId6" Type="http://schemas.openxmlformats.org/officeDocument/2006/relationships/oleObject" Target="../embeddings/oleObject2.bin"/><Relationship Id="rId11" Type="http://schemas.openxmlformats.org/officeDocument/2006/relationships/image" Target="../media/image12.wmf"/><Relationship Id="rId5" Type="http://schemas.openxmlformats.org/officeDocument/2006/relationships/slideLayout" Target="../slideLayouts/slideLayout2.xml"/><Relationship Id="rId15" Type="http://schemas.openxmlformats.org/officeDocument/2006/relationships/image" Target="../media/image14.wmf"/><Relationship Id="rId10" Type="http://schemas.openxmlformats.org/officeDocument/2006/relationships/oleObject" Target="../embeddings/oleObject4.bin"/><Relationship Id="rId4" Type="http://schemas.openxmlformats.org/officeDocument/2006/relationships/audio" Target="../media/media4.m4a"/><Relationship Id="rId9" Type="http://schemas.openxmlformats.org/officeDocument/2006/relationships/image" Target="../media/image11.wmf"/><Relationship Id="rId14" Type="http://schemas.openxmlformats.org/officeDocument/2006/relationships/oleObject" Target="../embeddings/oleObject6.bin"/></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9.bin"/><Relationship Id="rId13" Type="http://schemas.openxmlformats.org/officeDocument/2006/relationships/image" Target="../media/image19.wmf"/><Relationship Id="rId18" Type="http://schemas.openxmlformats.org/officeDocument/2006/relationships/oleObject" Target="../embeddings/oleObject14.bin"/><Relationship Id="rId3" Type="http://schemas.microsoft.com/office/2007/relationships/media" Target="../media/media5.m4a"/><Relationship Id="rId7" Type="http://schemas.openxmlformats.org/officeDocument/2006/relationships/image" Target="../media/image16.wmf"/><Relationship Id="rId12" Type="http://schemas.openxmlformats.org/officeDocument/2006/relationships/oleObject" Target="../embeddings/oleObject11.bin"/><Relationship Id="rId17" Type="http://schemas.openxmlformats.org/officeDocument/2006/relationships/image" Target="../media/image21.wmf"/><Relationship Id="rId2" Type="http://schemas.openxmlformats.org/officeDocument/2006/relationships/tags" Target="../tags/tag3.xml"/><Relationship Id="rId16" Type="http://schemas.openxmlformats.org/officeDocument/2006/relationships/oleObject" Target="../embeddings/oleObject13.bin"/><Relationship Id="rId20" Type="http://schemas.openxmlformats.org/officeDocument/2006/relationships/image" Target="../media/image8.png"/><Relationship Id="rId1" Type="http://schemas.openxmlformats.org/officeDocument/2006/relationships/vmlDrawing" Target="../drawings/vmlDrawing3.vml"/><Relationship Id="rId6" Type="http://schemas.openxmlformats.org/officeDocument/2006/relationships/oleObject" Target="../embeddings/oleObject8.bin"/><Relationship Id="rId11" Type="http://schemas.openxmlformats.org/officeDocument/2006/relationships/image" Target="../media/image18.wmf"/><Relationship Id="rId5" Type="http://schemas.openxmlformats.org/officeDocument/2006/relationships/slideLayout" Target="../slideLayouts/slideLayout2.xml"/><Relationship Id="rId15" Type="http://schemas.openxmlformats.org/officeDocument/2006/relationships/image" Target="../media/image20.wmf"/><Relationship Id="rId10" Type="http://schemas.openxmlformats.org/officeDocument/2006/relationships/oleObject" Target="../embeddings/oleObject10.bin"/><Relationship Id="rId19" Type="http://schemas.openxmlformats.org/officeDocument/2006/relationships/image" Target="../media/image22.wmf"/><Relationship Id="rId4" Type="http://schemas.openxmlformats.org/officeDocument/2006/relationships/audio" Target="../media/media5.m4a"/><Relationship Id="rId9" Type="http://schemas.openxmlformats.org/officeDocument/2006/relationships/image" Target="../media/image17.wmf"/><Relationship Id="rId14" Type="http://schemas.openxmlformats.org/officeDocument/2006/relationships/oleObject" Target="../embeddings/oleObject12.bin"/></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m4a"/><Relationship Id="rId7" Type="http://schemas.openxmlformats.org/officeDocument/2006/relationships/image" Target="../media/image23.wmf"/><Relationship Id="rId2" Type="http://schemas.openxmlformats.org/officeDocument/2006/relationships/tags" Target="../tags/tag4.xml"/><Relationship Id="rId1" Type="http://schemas.openxmlformats.org/officeDocument/2006/relationships/vmlDrawing" Target="../drawings/vmlDrawing4.vml"/><Relationship Id="rId6" Type="http://schemas.openxmlformats.org/officeDocument/2006/relationships/oleObject" Target="../embeddings/oleObject15.bin"/><Relationship Id="rId5" Type="http://schemas.openxmlformats.org/officeDocument/2006/relationships/slideLayout" Target="../slideLayouts/slideLayout2.xml"/><Relationship Id="rId4" Type="http://schemas.openxmlformats.org/officeDocument/2006/relationships/audio" Target="../media/media6.m4a"/></Relationships>
</file>

<file path=ppt/slides/_rels/slide7.xml.rels><?xml version="1.0" encoding="UTF-8" standalone="yes"?>
<Relationships xmlns="http://schemas.openxmlformats.org/package/2006/relationships"><Relationship Id="rId8" Type="http://schemas.openxmlformats.org/officeDocument/2006/relationships/oleObject" Target="../embeddings/oleObject17.bin"/><Relationship Id="rId13" Type="http://schemas.openxmlformats.org/officeDocument/2006/relationships/image" Target="../media/image27.wmf"/><Relationship Id="rId3" Type="http://schemas.microsoft.com/office/2007/relationships/media" Target="../media/media7.m4a"/><Relationship Id="rId7" Type="http://schemas.openxmlformats.org/officeDocument/2006/relationships/image" Target="../media/image24.wmf"/><Relationship Id="rId12" Type="http://schemas.openxmlformats.org/officeDocument/2006/relationships/oleObject" Target="../embeddings/oleObject19.bin"/><Relationship Id="rId2" Type="http://schemas.openxmlformats.org/officeDocument/2006/relationships/tags" Target="../tags/tag5.xml"/><Relationship Id="rId16" Type="http://schemas.openxmlformats.org/officeDocument/2006/relationships/image" Target="../media/image8.png"/><Relationship Id="rId1" Type="http://schemas.openxmlformats.org/officeDocument/2006/relationships/vmlDrawing" Target="../drawings/vmlDrawing5.vml"/><Relationship Id="rId6" Type="http://schemas.openxmlformats.org/officeDocument/2006/relationships/oleObject" Target="../embeddings/oleObject16.bin"/><Relationship Id="rId11" Type="http://schemas.openxmlformats.org/officeDocument/2006/relationships/image" Target="../media/image26.wmf"/><Relationship Id="rId5" Type="http://schemas.openxmlformats.org/officeDocument/2006/relationships/slideLayout" Target="../slideLayouts/slideLayout2.xml"/><Relationship Id="rId15" Type="http://schemas.openxmlformats.org/officeDocument/2006/relationships/image" Target="../media/image28.wmf"/><Relationship Id="rId10" Type="http://schemas.openxmlformats.org/officeDocument/2006/relationships/oleObject" Target="../embeddings/oleObject18.bin"/><Relationship Id="rId4" Type="http://schemas.openxmlformats.org/officeDocument/2006/relationships/audio" Target="../media/media7.m4a"/><Relationship Id="rId9" Type="http://schemas.openxmlformats.org/officeDocument/2006/relationships/image" Target="../media/image25.wmf"/><Relationship Id="rId14" Type="http://schemas.openxmlformats.org/officeDocument/2006/relationships/oleObject" Target="../embeddings/oleObject20.bin"/></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6.xml"/><Relationship Id="rId5" Type="http://schemas.openxmlformats.org/officeDocument/2006/relationships/image" Target="../media/image8.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oleObject" Target="../embeddings/oleObject22.bin"/><Relationship Id="rId13" Type="http://schemas.openxmlformats.org/officeDocument/2006/relationships/image" Target="../media/image32.wmf"/><Relationship Id="rId3" Type="http://schemas.microsoft.com/office/2007/relationships/media" Target="../media/media9.m4a"/><Relationship Id="rId7" Type="http://schemas.openxmlformats.org/officeDocument/2006/relationships/image" Target="../media/image29.wmf"/><Relationship Id="rId12" Type="http://schemas.openxmlformats.org/officeDocument/2006/relationships/oleObject" Target="../embeddings/oleObject24.bin"/><Relationship Id="rId2" Type="http://schemas.openxmlformats.org/officeDocument/2006/relationships/tags" Target="../tags/tag7.xml"/><Relationship Id="rId1" Type="http://schemas.openxmlformats.org/officeDocument/2006/relationships/vmlDrawing" Target="../drawings/vmlDrawing6.vml"/><Relationship Id="rId6" Type="http://schemas.openxmlformats.org/officeDocument/2006/relationships/oleObject" Target="../embeddings/oleObject21.bin"/><Relationship Id="rId11" Type="http://schemas.openxmlformats.org/officeDocument/2006/relationships/image" Target="../media/image31.wmf"/><Relationship Id="rId5" Type="http://schemas.openxmlformats.org/officeDocument/2006/relationships/slideLayout" Target="../slideLayouts/slideLayout2.xml"/><Relationship Id="rId10" Type="http://schemas.openxmlformats.org/officeDocument/2006/relationships/oleObject" Target="../embeddings/oleObject23.bin"/><Relationship Id="rId4" Type="http://schemas.openxmlformats.org/officeDocument/2006/relationships/audio" Target="../media/media9.m4a"/><Relationship Id="rId9" Type="http://schemas.openxmlformats.org/officeDocument/2006/relationships/image" Target="../media/image30.wmf"/><Relationship Id="rId1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11.1 The properties of the adjoint</a:t>
            </a:r>
            <a:endParaRPr lang="en-CA" dirty="0"/>
          </a:p>
        </p:txBody>
      </p:sp>
      <p:sp>
        <p:nvSpPr>
          <p:cNvPr id="3" name="AutoShape 5" descr="File:L&amp;W Regt Badge.jp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5" name="AutoShape 8" descr="https://army.ca/inf/linc.gif"/>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6" name="AutoShape 10" descr="https://army.ca/inf/linc.gif"/>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7" name="Audio 6">
            <a:hlinkClick r:id="" action="ppaction://media"/>
            <a:extLst>
              <a:ext uri="{FF2B5EF4-FFF2-40B4-BE49-F238E27FC236}">
                <a16:creationId xmlns:a16="http://schemas.microsoft.com/office/drawing/2014/main" id="{FE78CEB9-1ED7-4BE5-93E1-6DE6736A2A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56847970"/>
      </p:ext>
    </p:extLst>
  </p:cSld>
  <p:clrMapOvr>
    <a:masterClrMapping/>
  </p:clrMapOvr>
  <mc:AlternateContent xmlns:mc="http://schemas.openxmlformats.org/markup-compatibility/2006">
    <mc:Choice xmlns:p14="http://schemas.microsoft.com/office/powerpoint/2010/main" Requires="p14">
      <p:transition spd="slow" p14:dur="2000" advTm="9042"/>
    </mc:Choice>
    <mc:Fallback>
      <p:transition spd="slow" advTm="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adjoint of the identity operator</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For </a:t>
            </a:r>
            <a:r>
              <a:rPr lang="en-US" i="1" dirty="0">
                <a:latin typeface="Times New Roman" panose="02020603050405020304" pitchFamily="18" charset="0"/>
              </a:rPr>
              <a:t>I</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U </a:t>
            </a:r>
            <a:r>
              <a:rPr lang="en-US" dirty="0"/>
              <a:t> , then </a:t>
            </a:r>
            <a:r>
              <a:rPr lang="en-US" i="1" dirty="0">
                <a:latin typeface="Times New Roman" panose="02020603050405020304" pitchFamily="18" charset="0"/>
              </a:rPr>
              <a:t>I</a:t>
            </a:r>
            <a:r>
              <a:rPr lang="en-US"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I</a:t>
            </a:r>
            <a:r>
              <a:rPr lang="en-US" dirty="0"/>
              <a:t>.</a:t>
            </a:r>
          </a:p>
          <a:p>
            <a:pPr marL="457200" lvl="1" indent="0">
              <a:buNone/>
            </a:pPr>
            <a:endParaRPr lang="en-US" dirty="0"/>
          </a:p>
          <a:p>
            <a:pPr marL="0" indent="0">
              <a:buNone/>
            </a:pPr>
            <a:r>
              <a:rPr lang="en-US" dirty="0"/>
              <a:t>Proof:</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Therefore, </a:t>
            </a:r>
            <a:r>
              <a:rPr lang="en-US" i="1" dirty="0">
                <a:latin typeface="Times New Roman" panose="02020603050405020304" pitchFamily="18" charset="0"/>
              </a:rPr>
              <a:t>I</a:t>
            </a:r>
            <a:r>
              <a:rPr lang="en-US"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I</a:t>
            </a:r>
            <a:r>
              <a:rPr lang="en-US" dirty="0"/>
              <a:t>. ▮</a:t>
            </a:r>
          </a:p>
          <a:p>
            <a:pPr marL="0" indent="0">
              <a:buNone/>
            </a:pPr>
            <a:endParaRPr lang="en-US" dirty="0"/>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10</a:t>
            </a:fld>
            <a:endParaRPr lang="en-CA"/>
          </a:p>
        </p:txBody>
      </p:sp>
      <p:graphicFrame>
        <p:nvGraphicFramePr>
          <p:cNvPr id="19" name="Object 18">
            <a:extLst>
              <a:ext uri="{FF2B5EF4-FFF2-40B4-BE49-F238E27FC236}">
                <a16:creationId xmlns:a16="http://schemas.microsoft.com/office/drawing/2014/main" id="{1F4991EF-6E2E-4582-AB13-73CF39A502C7}"/>
              </a:ext>
            </a:extLst>
          </p:cNvPr>
          <p:cNvGraphicFramePr>
            <a:graphicFrameLocks noChangeAspect="1"/>
          </p:cNvGraphicFramePr>
          <p:nvPr>
            <p:extLst>
              <p:ext uri="{D42A27DB-BD31-4B8C-83A1-F6EECF244321}">
                <p14:modId xmlns:p14="http://schemas.microsoft.com/office/powerpoint/2010/main" val="1055707225"/>
              </p:ext>
            </p:extLst>
          </p:nvPr>
        </p:nvGraphicFramePr>
        <p:xfrm>
          <a:off x="2501900" y="3173413"/>
          <a:ext cx="2305050" cy="509587"/>
        </p:xfrm>
        <a:graphic>
          <a:graphicData uri="http://schemas.openxmlformats.org/presentationml/2006/ole">
            <mc:AlternateContent xmlns:mc="http://schemas.openxmlformats.org/markup-compatibility/2006">
              <mc:Choice xmlns:v="urn:schemas-microsoft-com:vml" Requires="v">
                <p:oleObj spid="_x0000_s523272" name="Equation" r:id="rId6" imgW="1091880" imgH="241200" progId="Equation.DSMT4">
                  <p:embed/>
                </p:oleObj>
              </mc:Choice>
              <mc:Fallback>
                <p:oleObj name="Equation" r:id="rId6" imgW="1091880" imgH="241200" progId="Equation.DSMT4">
                  <p:embed/>
                  <p:pic>
                    <p:nvPicPr>
                      <p:cNvPr id="19" name="Object 18">
                        <a:extLst>
                          <a:ext uri="{FF2B5EF4-FFF2-40B4-BE49-F238E27FC236}">
                            <a16:creationId xmlns:a16="http://schemas.microsoft.com/office/drawing/2014/main" id="{1F4991EF-6E2E-4582-AB13-73CF39A502C7}"/>
                          </a:ext>
                        </a:extLst>
                      </p:cNvPr>
                      <p:cNvPicPr/>
                      <p:nvPr/>
                    </p:nvPicPr>
                    <p:blipFill>
                      <a:blip r:embed="rId7"/>
                      <a:stretch>
                        <a:fillRect/>
                      </a:stretch>
                    </p:blipFill>
                    <p:spPr>
                      <a:xfrm>
                        <a:off x="2501900" y="3173413"/>
                        <a:ext cx="2305050" cy="5095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7C333BD0-77C9-4706-8D6E-80AEB97F3469}"/>
              </a:ext>
            </a:extLst>
          </p:cNvPr>
          <p:cNvGraphicFramePr>
            <a:graphicFrameLocks noChangeAspect="1"/>
          </p:cNvGraphicFramePr>
          <p:nvPr>
            <p:extLst>
              <p:ext uri="{D42A27DB-BD31-4B8C-83A1-F6EECF244321}">
                <p14:modId xmlns:p14="http://schemas.microsoft.com/office/powerpoint/2010/main" val="1744107295"/>
              </p:ext>
            </p:extLst>
          </p:nvPr>
        </p:nvGraphicFramePr>
        <p:xfrm>
          <a:off x="3630613" y="3690938"/>
          <a:ext cx="1125537" cy="454025"/>
        </p:xfrm>
        <a:graphic>
          <a:graphicData uri="http://schemas.openxmlformats.org/presentationml/2006/ole">
            <mc:AlternateContent xmlns:mc="http://schemas.openxmlformats.org/markup-compatibility/2006">
              <mc:Choice xmlns:v="urn:schemas-microsoft-com:vml" Requires="v">
                <p:oleObj spid="_x0000_s523273" name="Equation" r:id="rId8" imgW="533160" imgH="215640" progId="Equation.DSMT4">
                  <p:embed/>
                </p:oleObj>
              </mc:Choice>
              <mc:Fallback>
                <p:oleObj name="Equation" r:id="rId8" imgW="533160" imgH="215640" progId="Equation.DSMT4">
                  <p:embed/>
                  <p:pic>
                    <p:nvPicPr>
                      <p:cNvPr id="8" name="Object 7">
                        <a:extLst>
                          <a:ext uri="{FF2B5EF4-FFF2-40B4-BE49-F238E27FC236}">
                            <a16:creationId xmlns:a16="http://schemas.microsoft.com/office/drawing/2014/main" id="{7C333BD0-77C9-4706-8D6E-80AEB97F3469}"/>
                          </a:ext>
                        </a:extLst>
                      </p:cNvPr>
                      <p:cNvPicPr/>
                      <p:nvPr/>
                    </p:nvPicPr>
                    <p:blipFill>
                      <a:blip r:embed="rId9"/>
                      <a:stretch>
                        <a:fillRect/>
                      </a:stretch>
                    </p:blipFill>
                    <p:spPr>
                      <a:xfrm>
                        <a:off x="3630613" y="3690938"/>
                        <a:ext cx="1125537" cy="454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FBCCE7E-591C-4757-89F3-CB9DDDD3B394}"/>
              </a:ext>
            </a:extLst>
          </p:cNvPr>
          <p:cNvGraphicFramePr>
            <a:graphicFrameLocks noChangeAspect="1"/>
          </p:cNvGraphicFramePr>
          <p:nvPr>
            <p:extLst>
              <p:ext uri="{D42A27DB-BD31-4B8C-83A1-F6EECF244321}">
                <p14:modId xmlns:p14="http://schemas.microsoft.com/office/powerpoint/2010/main" val="3895271503"/>
              </p:ext>
            </p:extLst>
          </p:nvPr>
        </p:nvGraphicFramePr>
        <p:xfrm>
          <a:off x="3653191" y="4223544"/>
          <a:ext cx="1204912" cy="454025"/>
        </p:xfrm>
        <a:graphic>
          <a:graphicData uri="http://schemas.openxmlformats.org/presentationml/2006/ole">
            <mc:AlternateContent xmlns:mc="http://schemas.openxmlformats.org/markup-compatibility/2006">
              <mc:Choice xmlns:v="urn:schemas-microsoft-com:vml" Requires="v">
                <p:oleObj spid="_x0000_s523274" name="Equation" r:id="rId10" imgW="571320" imgH="215640" progId="Equation.DSMT4">
                  <p:embed/>
                </p:oleObj>
              </mc:Choice>
              <mc:Fallback>
                <p:oleObj name="Equation" r:id="rId10" imgW="571320" imgH="215640" progId="Equation.DSMT4">
                  <p:embed/>
                  <p:pic>
                    <p:nvPicPr>
                      <p:cNvPr id="9" name="Object 8">
                        <a:extLst>
                          <a:ext uri="{FF2B5EF4-FFF2-40B4-BE49-F238E27FC236}">
                            <a16:creationId xmlns:a16="http://schemas.microsoft.com/office/drawing/2014/main" id="{7FBCCE7E-591C-4757-89F3-CB9DDDD3B394}"/>
                          </a:ext>
                        </a:extLst>
                      </p:cNvPr>
                      <p:cNvPicPr/>
                      <p:nvPr/>
                    </p:nvPicPr>
                    <p:blipFill>
                      <a:blip r:embed="rId11"/>
                      <a:stretch>
                        <a:fillRect/>
                      </a:stretch>
                    </p:blipFill>
                    <p:spPr>
                      <a:xfrm>
                        <a:off x="3653191" y="4223544"/>
                        <a:ext cx="1204912" cy="454025"/>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696A6F3A-73B4-44D6-8CD9-C96D4FBE78D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554789057"/>
      </p:ext>
    </p:extLst>
  </p:cSld>
  <p:clrMapOvr>
    <a:masterClrMapping/>
  </p:clrMapOvr>
  <mc:AlternateContent xmlns:mc="http://schemas.openxmlformats.org/markup-compatibility/2006">
    <mc:Choice xmlns:p14="http://schemas.microsoft.com/office/powerpoint/2010/main" Requires="p14">
      <p:transition spd="slow" p14:dur="2000" advTm="60492"/>
    </mc:Choice>
    <mc:Fallback>
      <p:transition spd="slow" advTm="604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inverse of the adjoint</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U </a:t>
            </a:r>
            <a:r>
              <a:rPr lang="en-US" dirty="0"/>
              <a:t>  and </a:t>
            </a:r>
            <a:r>
              <a:rPr lang="en-US" i="1" dirty="0"/>
              <a:t>A</a:t>
            </a:r>
            <a:r>
              <a:rPr lang="en-US" dirty="0"/>
              <a:t> is invertible,</a:t>
            </a:r>
          </a:p>
          <a:p>
            <a:pPr marL="0" indent="0">
              <a:buNone/>
            </a:pPr>
            <a:r>
              <a:rPr lang="en-US" dirty="0"/>
              <a:t>		then </a:t>
            </a:r>
            <a:r>
              <a:rPr lang="en-US" i="1" dirty="0"/>
              <a:t>A</a:t>
            </a:r>
            <a:r>
              <a:rPr lang="en-US" baseline="30000" dirty="0"/>
              <a:t>*</a:t>
            </a:r>
            <a:r>
              <a:rPr lang="en-US" dirty="0"/>
              <a:t> is invertible and </a:t>
            </a:r>
            <a:r>
              <a:rPr lang="en-US" dirty="0">
                <a:latin typeface="Times New Roman" panose="02020603050405020304" pitchFamily="18" charset="0"/>
              </a:rPr>
              <a:t>(</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latin typeface="Times New Roman" panose="02020603050405020304" pitchFamily="18" charset="0"/>
              </a:rPr>
              <a:t>)</a:t>
            </a:r>
            <a:r>
              <a:rPr lang="en-US" baseline="30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–1</a:t>
            </a:r>
            <a:r>
              <a:rPr lang="en-US" dirty="0">
                <a:latin typeface="Times New Roman" panose="02020603050405020304" pitchFamily="18" charset="0"/>
              </a:rPr>
              <a:t>)</a:t>
            </a:r>
            <a:r>
              <a:rPr lang="en-US" baseline="30000" dirty="0">
                <a:latin typeface="Times New Roman" panose="02020603050405020304" pitchFamily="18" charset="0"/>
              </a:rPr>
              <a:t>*</a:t>
            </a:r>
            <a:r>
              <a:rPr lang="en-US" dirty="0"/>
              <a:t>.</a:t>
            </a:r>
          </a:p>
          <a:p>
            <a:pPr marL="457200" lvl="1" indent="0">
              <a:buNone/>
            </a:pPr>
            <a:endParaRPr lang="en-US" dirty="0"/>
          </a:p>
          <a:p>
            <a:pPr marL="0" indent="0">
              <a:buNone/>
            </a:pPr>
            <a:r>
              <a:rPr lang="en-US" dirty="0"/>
              <a:t>Proof:</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Therefore, </a:t>
            </a:r>
            <a:r>
              <a:rPr lang="en-US" dirty="0">
                <a:latin typeface="Times New Roman" panose="02020603050405020304" pitchFamily="18" charset="0"/>
              </a:rPr>
              <a:t>(</a:t>
            </a:r>
            <a:r>
              <a:rPr lang="en-US" i="1" dirty="0">
                <a:latin typeface="Times New Roman" panose="02020603050405020304" pitchFamily="18" charset="0"/>
              </a:rPr>
              <a:t>A</a:t>
            </a:r>
            <a:r>
              <a:rPr lang="en-US" baseline="30000" dirty="0">
                <a:latin typeface="Times New Roman" panose="02020603050405020304" pitchFamily="18" charset="0"/>
              </a:rPr>
              <a:t>*</a:t>
            </a:r>
            <a:r>
              <a:rPr lang="en-US" dirty="0">
                <a:latin typeface="Times New Roman" panose="02020603050405020304" pitchFamily="18" charset="0"/>
              </a:rPr>
              <a:t>)</a:t>
            </a:r>
            <a:r>
              <a:rPr lang="en-US" baseline="30000" dirty="0">
                <a:latin typeface="Times New Roman" panose="02020603050405020304" pitchFamily="18" charset="0"/>
              </a:rPr>
              <a:t>–1</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–1</a:t>
            </a:r>
            <a:r>
              <a:rPr lang="en-US" dirty="0">
                <a:latin typeface="Times New Roman" panose="02020603050405020304" pitchFamily="18" charset="0"/>
              </a:rPr>
              <a:t>)</a:t>
            </a:r>
            <a:r>
              <a:rPr lang="en-US" baseline="30000" dirty="0">
                <a:latin typeface="Times New Roman" panose="02020603050405020304" pitchFamily="18" charset="0"/>
              </a:rPr>
              <a:t>*</a:t>
            </a:r>
            <a:r>
              <a:rPr lang="en-US" dirty="0"/>
              <a:t>. ▮</a:t>
            </a:r>
          </a:p>
          <a:p>
            <a:pPr marL="0" indent="0">
              <a:buNone/>
            </a:pPr>
            <a:endParaRPr lang="en-US" dirty="0"/>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11</a:t>
            </a:fld>
            <a:endParaRPr lang="en-CA"/>
          </a:p>
        </p:txBody>
      </p:sp>
      <p:graphicFrame>
        <p:nvGraphicFramePr>
          <p:cNvPr id="19" name="Object 18">
            <a:extLst>
              <a:ext uri="{FF2B5EF4-FFF2-40B4-BE49-F238E27FC236}">
                <a16:creationId xmlns:a16="http://schemas.microsoft.com/office/drawing/2014/main" id="{1F4991EF-6E2E-4582-AB13-73CF39A502C7}"/>
              </a:ext>
            </a:extLst>
          </p:cNvPr>
          <p:cNvGraphicFramePr>
            <a:graphicFrameLocks noChangeAspect="1"/>
          </p:cNvGraphicFramePr>
          <p:nvPr>
            <p:extLst>
              <p:ext uri="{D42A27DB-BD31-4B8C-83A1-F6EECF244321}">
                <p14:modId xmlns:p14="http://schemas.microsoft.com/office/powerpoint/2010/main" val="3909428983"/>
              </p:ext>
            </p:extLst>
          </p:nvPr>
        </p:nvGraphicFramePr>
        <p:xfrm>
          <a:off x="3133725" y="3638200"/>
          <a:ext cx="1044575" cy="349250"/>
        </p:xfrm>
        <a:graphic>
          <a:graphicData uri="http://schemas.openxmlformats.org/presentationml/2006/ole">
            <mc:AlternateContent xmlns:mc="http://schemas.openxmlformats.org/markup-compatibility/2006">
              <mc:Choice xmlns:v="urn:schemas-microsoft-com:vml" Requires="v">
                <p:oleObj spid="_x0000_s521237" name="Equation" r:id="rId6" imgW="495000" imgH="164880" progId="Equation.DSMT4">
                  <p:embed/>
                </p:oleObj>
              </mc:Choice>
              <mc:Fallback>
                <p:oleObj name="Equation" r:id="rId6" imgW="495000" imgH="164880" progId="Equation.DSMT4">
                  <p:embed/>
                  <p:pic>
                    <p:nvPicPr>
                      <p:cNvPr id="19" name="Object 18">
                        <a:extLst>
                          <a:ext uri="{FF2B5EF4-FFF2-40B4-BE49-F238E27FC236}">
                            <a16:creationId xmlns:a16="http://schemas.microsoft.com/office/drawing/2014/main" id="{1F4991EF-6E2E-4582-AB13-73CF39A502C7}"/>
                          </a:ext>
                        </a:extLst>
                      </p:cNvPr>
                      <p:cNvPicPr/>
                      <p:nvPr/>
                    </p:nvPicPr>
                    <p:blipFill>
                      <a:blip r:embed="rId7"/>
                      <a:stretch>
                        <a:fillRect/>
                      </a:stretch>
                    </p:blipFill>
                    <p:spPr>
                      <a:xfrm>
                        <a:off x="3133725" y="3638200"/>
                        <a:ext cx="1044575" cy="349250"/>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BFDBA98-226C-4CE2-9B43-9EC1FD3F5174}"/>
              </a:ext>
            </a:extLst>
          </p:cNvPr>
          <p:cNvGraphicFramePr>
            <a:graphicFrameLocks noChangeAspect="1"/>
          </p:cNvGraphicFramePr>
          <p:nvPr>
            <p:extLst>
              <p:ext uri="{D42A27DB-BD31-4B8C-83A1-F6EECF244321}">
                <p14:modId xmlns:p14="http://schemas.microsoft.com/office/powerpoint/2010/main" val="1619575568"/>
              </p:ext>
            </p:extLst>
          </p:nvPr>
        </p:nvGraphicFramePr>
        <p:xfrm>
          <a:off x="3020307" y="4090989"/>
          <a:ext cx="1419225" cy="565150"/>
        </p:xfrm>
        <a:graphic>
          <a:graphicData uri="http://schemas.openxmlformats.org/presentationml/2006/ole">
            <mc:AlternateContent xmlns:mc="http://schemas.openxmlformats.org/markup-compatibility/2006">
              <mc:Choice xmlns:v="urn:schemas-microsoft-com:vml" Requires="v">
                <p:oleObj spid="_x0000_s521238" name="Equation" r:id="rId8" imgW="672840" imgH="266400" progId="Equation.DSMT4">
                  <p:embed/>
                </p:oleObj>
              </mc:Choice>
              <mc:Fallback>
                <p:oleObj name="Equation" r:id="rId8" imgW="672840" imgH="266400" progId="Equation.DSMT4">
                  <p:embed/>
                  <p:pic>
                    <p:nvPicPr>
                      <p:cNvPr id="19" name="Object 18">
                        <a:extLst>
                          <a:ext uri="{FF2B5EF4-FFF2-40B4-BE49-F238E27FC236}">
                            <a16:creationId xmlns:a16="http://schemas.microsoft.com/office/drawing/2014/main" id="{1F4991EF-6E2E-4582-AB13-73CF39A502C7}"/>
                          </a:ext>
                        </a:extLst>
                      </p:cNvPr>
                      <p:cNvPicPr/>
                      <p:nvPr/>
                    </p:nvPicPr>
                    <p:blipFill>
                      <a:blip r:embed="rId9"/>
                      <a:stretch>
                        <a:fillRect/>
                      </a:stretch>
                    </p:blipFill>
                    <p:spPr>
                      <a:xfrm>
                        <a:off x="3020307" y="4090989"/>
                        <a:ext cx="1419225" cy="565150"/>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CD6B4100-9C30-4306-B4B2-004C2D3D7767}"/>
              </a:ext>
            </a:extLst>
          </p:cNvPr>
          <p:cNvGraphicFramePr>
            <a:graphicFrameLocks noChangeAspect="1"/>
          </p:cNvGraphicFramePr>
          <p:nvPr>
            <p:extLst>
              <p:ext uri="{D42A27DB-BD31-4B8C-83A1-F6EECF244321}">
                <p14:modId xmlns:p14="http://schemas.microsoft.com/office/powerpoint/2010/main" val="3752552732"/>
              </p:ext>
            </p:extLst>
          </p:nvPr>
        </p:nvGraphicFramePr>
        <p:xfrm>
          <a:off x="3095626" y="4582763"/>
          <a:ext cx="1473200" cy="565150"/>
        </p:xfrm>
        <a:graphic>
          <a:graphicData uri="http://schemas.openxmlformats.org/presentationml/2006/ole">
            <mc:AlternateContent xmlns:mc="http://schemas.openxmlformats.org/markup-compatibility/2006">
              <mc:Choice xmlns:v="urn:schemas-microsoft-com:vml" Requires="v">
                <p:oleObj spid="_x0000_s521239" name="Equation" r:id="rId10" imgW="698400" imgH="266400" progId="Equation.DSMT4">
                  <p:embed/>
                </p:oleObj>
              </mc:Choice>
              <mc:Fallback>
                <p:oleObj name="Equation" r:id="rId10" imgW="698400" imgH="266400" progId="Equation.DSMT4">
                  <p:embed/>
                  <p:pic>
                    <p:nvPicPr>
                      <p:cNvPr id="12" name="Object 11">
                        <a:extLst>
                          <a:ext uri="{FF2B5EF4-FFF2-40B4-BE49-F238E27FC236}">
                            <a16:creationId xmlns:a16="http://schemas.microsoft.com/office/drawing/2014/main" id="{5BFDBA98-226C-4CE2-9B43-9EC1FD3F5174}"/>
                          </a:ext>
                        </a:extLst>
                      </p:cNvPr>
                      <p:cNvPicPr/>
                      <p:nvPr/>
                    </p:nvPicPr>
                    <p:blipFill>
                      <a:blip r:embed="rId11"/>
                      <a:stretch>
                        <a:fillRect/>
                      </a:stretch>
                    </p:blipFill>
                    <p:spPr>
                      <a:xfrm>
                        <a:off x="3095626" y="4582763"/>
                        <a:ext cx="1473200" cy="565150"/>
                      </a:xfrm>
                      <a:prstGeom prst="rect">
                        <a:avLst/>
                      </a:prstGeom>
                    </p:spPr>
                  </p:pic>
                </p:oleObj>
              </mc:Fallback>
            </mc:AlternateContent>
          </a:graphicData>
        </a:graphic>
      </p:graphicFrame>
      <p:pic>
        <p:nvPicPr>
          <p:cNvPr id="16" name="Audio 15">
            <a:hlinkClick r:id="" action="ppaction://media"/>
            <a:extLst>
              <a:ext uri="{FF2B5EF4-FFF2-40B4-BE49-F238E27FC236}">
                <a16:creationId xmlns:a16="http://schemas.microsoft.com/office/drawing/2014/main" id="{BBE40AA8-DC94-4622-B5B4-70C1FFA73F19}"/>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838492457"/>
      </p:ext>
    </p:extLst>
  </p:cSld>
  <p:clrMapOvr>
    <a:masterClrMapping/>
  </p:clrMapOvr>
  <mc:AlternateContent xmlns:mc="http://schemas.openxmlformats.org/markup-compatibility/2006">
    <mc:Choice xmlns:p14="http://schemas.microsoft.com/office/powerpoint/2010/main" Requires="p14">
      <p:transition spd="slow" p14:dur="2000" advTm="94212"/>
    </mc:Choice>
    <mc:Fallback>
      <p:transition spd="slow" advTm="94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1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41B756-B004-4520-A748-6F6BCD15D922}"/>
              </a:ext>
            </a:extLst>
          </p:cNvPr>
          <p:cNvSpPr>
            <a:spLocks noGrp="1"/>
          </p:cNvSpPr>
          <p:nvPr>
            <p:ph type="title"/>
          </p:nvPr>
        </p:nvSpPr>
        <p:spPr/>
        <p:txBody>
          <a:bodyPr/>
          <a:lstStyle/>
          <a:p>
            <a:r>
              <a:rPr lang="en-US" dirty="0"/>
              <a:t>Properties of the adjoint</a:t>
            </a:r>
          </a:p>
        </p:txBody>
      </p:sp>
      <p:sp>
        <p:nvSpPr>
          <p:cNvPr id="3" name="Content Placeholder 2">
            <a:extLst>
              <a:ext uri="{FF2B5EF4-FFF2-40B4-BE49-F238E27FC236}">
                <a16:creationId xmlns:a16="http://schemas.microsoft.com/office/drawing/2014/main" id="{C2BC405F-0579-4BB4-8A1F-EEDD3B1D220C}"/>
              </a:ext>
            </a:extLst>
          </p:cNvPr>
          <p:cNvSpPr>
            <a:spLocks noGrp="1"/>
          </p:cNvSpPr>
          <p:nvPr>
            <p:ph idx="1"/>
          </p:nvPr>
        </p:nvSpPr>
        <p:spPr/>
        <p:txBody>
          <a:bodyPr/>
          <a:lstStyle/>
          <a:p>
            <a:r>
              <a:rPr lang="en-US" dirty="0"/>
              <a:t>Notice that all these properties were derived just from the definition…</a:t>
            </a:r>
          </a:p>
          <a:p>
            <a:pPr lvl="1"/>
            <a:r>
              <a:rPr lang="en-US" dirty="0"/>
              <a:t>We don’t even know what the adjoint of a matrix is</a:t>
            </a:r>
          </a:p>
          <a:p>
            <a:r>
              <a:rPr lang="en-US" dirty="0"/>
              <a:t>Never-the-less, we can see that the adjoint is similar to the complex conjugate:</a:t>
            </a:r>
          </a:p>
          <a:p>
            <a:endParaRPr lang="en-US" dirty="0"/>
          </a:p>
          <a:p>
            <a:endParaRPr lang="en-US" dirty="0"/>
          </a:p>
          <a:p>
            <a:endParaRPr lang="en-US" dirty="0"/>
          </a:p>
          <a:p>
            <a:endParaRPr lang="en-US" dirty="0"/>
          </a:p>
          <a:p>
            <a:endParaRPr lang="en-US" dirty="0"/>
          </a:p>
          <a:p>
            <a:r>
              <a:rPr lang="en-US" dirty="0"/>
              <a:t>For operators:</a:t>
            </a:r>
          </a:p>
        </p:txBody>
      </p:sp>
      <p:sp>
        <p:nvSpPr>
          <p:cNvPr id="4" name="Footer Placeholder 3">
            <a:extLst>
              <a:ext uri="{FF2B5EF4-FFF2-40B4-BE49-F238E27FC236}">
                <a16:creationId xmlns:a16="http://schemas.microsoft.com/office/drawing/2014/main" id="{8AB5D8DD-6E8B-4BAE-8C85-B2903D7C1D0D}"/>
              </a:ext>
            </a:extLst>
          </p:cNvPr>
          <p:cNvSpPr>
            <a:spLocks noGrp="1"/>
          </p:cNvSpPr>
          <p:nvPr>
            <p:ph type="ftr" sz="quarter" idx="11"/>
          </p:nvPr>
        </p:nvSpPr>
        <p:spPr/>
        <p:txBody>
          <a:bodyPr/>
          <a:lstStyle/>
          <a:p>
            <a:r>
              <a:rPr lang="en-US"/>
              <a:t>Properties of the adjoint</a:t>
            </a:r>
            <a:endParaRPr lang="en-CA" dirty="0"/>
          </a:p>
        </p:txBody>
      </p:sp>
      <p:sp>
        <p:nvSpPr>
          <p:cNvPr id="5" name="Slide Number Placeholder 4">
            <a:extLst>
              <a:ext uri="{FF2B5EF4-FFF2-40B4-BE49-F238E27FC236}">
                <a16:creationId xmlns:a16="http://schemas.microsoft.com/office/drawing/2014/main" id="{65BE15A8-7723-47B9-9785-82698615D613}"/>
              </a:ext>
            </a:extLst>
          </p:cNvPr>
          <p:cNvSpPr>
            <a:spLocks noGrp="1"/>
          </p:cNvSpPr>
          <p:nvPr>
            <p:ph type="sldNum" sz="quarter" idx="12"/>
          </p:nvPr>
        </p:nvSpPr>
        <p:spPr/>
        <p:txBody>
          <a:bodyPr/>
          <a:lstStyle/>
          <a:p>
            <a:fld id="{42EF6DC8-DA9C-4533-8A40-BB00A2545AF8}" type="slidenum">
              <a:rPr lang="en-CA" smtClean="0"/>
              <a:pPr/>
              <a:t>12</a:t>
            </a:fld>
            <a:endParaRPr lang="en-CA"/>
          </a:p>
        </p:txBody>
      </p:sp>
      <p:graphicFrame>
        <p:nvGraphicFramePr>
          <p:cNvPr id="6" name="Object 5">
            <a:extLst>
              <a:ext uri="{FF2B5EF4-FFF2-40B4-BE49-F238E27FC236}">
                <a16:creationId xmlns:a16="http://schemas.microsoft.com/office/drawing/2014/main" id="{5F3B8AA2-AF46-4959-B1A0-4452C0A46D5A}"/>
              </a:ext>
            </a:extLst>
          </p:cNvPr>
          <p:cNvGraphicFramePr>
            <a:graphicFrameLocks noChangeAspect="1"/>
          </p:cNvGraphicFramePr>
          <p:nvPr>
            <p:extLst>
              <p:ext uri="{D42A27DB-BD31-4B8C-83A1-F6EECF244321}">
                <p14:modId xmlns:p14="http://schemas.microsoft.com/office/powerpoint/2010/main" val="2163695752"/>
              </p:ext>
            </p:extLst>
          </p:nvPr>
        </p:nvGraphicFramePr>
        <p:xfrm>
          <a:off x="2802914" y="3387213"/>
          <a:ext cx="1044575" cy="565150"/>
        </p:xfrm>
        <a:graphic>
          <a:graphicData uri="http://schemas.openxmlformats.org/presentationml/2006/ole">
            <mc:AlternateContent xmlns:mc="http://schemas.openxmlformats.org/markup-compatibility/2006">
              <mc:Choice xmlns:v="urn:schemas-microsoft-com:vml" Requires="v">
                <p:oleObj spid="_x0000_s524326" name="Equation" r:id="rId6" imgW="495000" imgH="266400" progId="Equation.DSMT4">
                  <p:embed/>
                </p:oleObj>
              </mc:Choice>
              <mc:Fallback>
                <p:oleObj name="Equation" r:id="rId6" imgW="495000" imgH="266400" progId="Equation.DSMT4">
                  <p:embed/>
                  <p:pic>
                    <p:nvPicPr>
                      <p:cNvPr id="14" name="Object 13">
                        <a:extLst>
                          <a:ext uri="{FF2B5EF4-FFF2-40B4-BE49-F238E27FC236}">
                            <a16:creationId xmlns:a16="http://schemas.microsoft.com/office/drawing/2014/main" id="{CD6B4100-9C30-4306-B4B2-004C2D3D7767}"/>
                          </a:ext>
                        </a:extLst>
                      </p:cNvPr>
                      <p:cNvPicPr/>
                      <p:nvPr/>
                    </p:nvPicPr>
                    <p:blipFill>
                      <a:blip r:embed="rId7"/>
                      <a:stretch>
                        <a:fillRect/>
                      </a:stretch>
                    </p:blipFill>
                    <p:spPr>
                      <a:xfrm>
                        <a:off x="2802914" y="3387213"/>
                        <a:ext cx="1044575" cy="565150"/>
                      </a:xfrm>
                      <a:prstGeom prst="rect">
                        <a:avLst/>
                      </a:prstGeom>
                    </p:spPr>
                  </p:pic>
                </p:oleObj>
              </mc:Fallback>
            </mc:AlternateContent>
          </a:graphicData>
        </a:graphic>
      </p:graphicFrame>
      <p:graphicFrame>
        <p:nvGraphicFramePr>
          <p:cNvPr id="7" name="Object 6">
            <a:extLst>
              <a:ext uri="{FF2B5EF4-FFF2-40B4-BE49-F238E27FC236}">
                <a16:creationId xmlns:a16="http://schemas.microsoft.com/office/drawing/2014/main" id="{C4391DFC-FE30-4F5C-ABEE-25F90D01CA26}"/>
              </a:ext>
            </a:extLst>
          </p:cNvPr>
          <p:cNvGraphicFramePr>
            <a:graphicFrameLocks noChangeAspect="1"/>
          </p:cNvGraphicFramePr>
          <p:nvPr>
            <p:extLst>
              <p:ext uri="{D42A27DB-BD31-4B8C-83A1-F6EECF244321}">
                <p14:modId xmlns:p14="http://schemas.microsoft.com/office/powerpoint/2010/main" val="1071969445"/>
              </p:ext>
            </p:extLst>
          </p:nvPr>
        </p:nvGraphicFramePr>
        <p:xfrm>
          <a:off x="5139229" y="3387213"/>
          <a:ext cx="1150937" cy="565150"/>
        </p:xfrm>
        <a:graphic>
          <a:graphicData uri="http://schemas.openxmlformats.org/presentationml/2006/ole">
            <mc:AlternateContent xmlns:mc="http://schemas.openxmlformats.org/markup-compatibility/2006">
              <mc:Choice xmlns:v="urn:schemas-microsoft-com:vml" Requires="v">
                <p:oleObj spid="_x0000_s524327" name="Equation" r:id="rId8" imgW="545760" imgH="266400" progId="Equation.DSMT4">
                  <p:embed/>
                </p:oleObj>
              </mc:Choice>
              <mc:Fallback>
                <p:oleObj name="Equation" r:id="rId8" imgW="545760" imgH="266400" progId="Equation.DSMT4">
                  <p:embed/>
                  <p:pic>
                    <p:nvPicPr>
                      <p:cNvPr id="6" name="Object 5">
                        <a:extLst>
                          <a:ext uri="{FF2B5EF4-FFF2-40B4-BE49-F238E27FC236}">
                            <a16:creationId xmlns:a16="http://schemas.microsoft.com/office/drawing/2014/main" id="{5F3B8AA2-AF46-4959-B1A0-4452C0A46D5A}"/>
                          </a:ext>
                        </a:extLst>
                      </p:cNvPr>
                      <p:cNvPicPr/>
                      <p:nvPr/>
                    </p:nvPicPr>
                    <p:blipFill>
                      <a:blip r:embed="rId9"/>
                      <a:stretch>
                        <a:fillRect/>
                      </a:stretch>
                    </p:blipFill>
                    <p:spPr>
                      <a:xfrm>
                        <a:off x="5139229" y="3387213"/>
                        <a:ext cx="1150937" cy="5651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31B474F1-58F6-48AF-9333-B5FA2286DBD1}"/>
              </a:ext>
            </a:extLst>
          </p:cNvPr>
          <p:cNvGraphicFramePr>
            <a:graphicFrameLocks noChangeAspect="1"/>
          </p:cNvGraphicFramePr>
          <p:nvPr>
            <p:extLst>
              <p:ext uri="{D42A27DB-BD31-4B8C-83A1-F6EECF244321}">
                <p14:modId xmlns:p14="http://schemas.microsoft.com/office/powerpoint/2010/main" val="2029564246"/>
              </p:ext>
            </p:extLst>
          </p:nvPr>
        </p:nvGraphicFramePr>
        <p:xfrm>
          <a:off x="2467441" y="3923078"/>
          <a:ext cx="1954212" cy="511175"/>
        </p:xfrm>
        <a:graphic>
          <a:graphicData uri="http://schemas.openxmlformats.org/presentationml/2006/ole">
            <mc:AlternateContent xmlns:mc="http://schemas.openxmlformats.org/markup-compatibility/2006">
              <mc:Choice xmlns:v="urn:schemas-microsoft-com:vml" Requires="v">
                <p:oleObj spid="_x0000_s524328" name="Equation" r:id="rId10" imgW="927000" imgH="241200" progId="Equation.DSMT4">
                  <p:embed/>
                </p:oleObj>
              </mc:Choice>
              <mc:Fallback>
                <p:oleObj name="Equation" r:id="rId10" imgW="927000" imgH="241200" progId="Equation.DSMT4">
                  <p:embed/>
                  <p:pic>
                    <p:nvPicPr>
                      <p:cNvPr id="6" name="Object 5">
                        <a:extLst>
                          <a:ext uri="{FF2B5EF4-FFF2-40B4-BE49-F238E27FC236}">
                            <a16:creationId xmlns:a16="http://schemas.microsoft.com/office/drawing/2014/main" id="{5F3B8AA2-AF46-4959-B1A0-4452C0A46D5A}"/>
                          </a:ext>
                        </a:extLst>
                      </p:cNvPr>
                      <p:cNvPicPr/>
                      <p:nvPr/>
                    </p:nvPicPr>
                    <p:blipFill>
                      <a:blip r:embed="rId11"/>
                      <a:stretch>
                        <a:fillRect/>
                      </a:stretch>
                    </p:blipFill>
                    <p:spPr>
                      <a:xfrm>
                        <a:off x="2467441" y="3923078"/>
                        <a:ext cx="1954212" cy="51117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5CFD1BA7-8700-4881-B5DC-B06098D45259}"/>
              </a:ext>
            </a:extLst>
          </p:cNvPr>
          <p:cNvGraphicFramePr>
            <a:graphicFrameLocks noChangeAspect="1"/>
          </p:cNvGraphicFramePr>
          <p:nvPr>
            <p:extLst>
              <p:ext uri="{D42A27DB-BD31-4B8C-83A1-F6EECF244321}">
                <p14:modId xmlns:p14="http://schemas.microsoft.com/office/powerpoint/2010/main" val="4250662193"/>
              </p:ext>
            </p:extLst>
          </p:nvPr>
        </p:nvGraphicFramePr>
        <p:xfrm>
          <a:off x="4713826" y="3922713"/>
          <a:ext cx="2327275" cy="511175"/>
        </p:xfrm>
        <a:graphic>
          <a:graphicData uri="http://schemas.openxmlformats.org/presentationml/2006/ole">
            <mc:AlternateContent xmlns:mc="http://schemas.openxmlformats.org/markup-compatibility/2006">
              <mc:Choice xmlns:v="urn:schemas-microsoft-com:vml" Requires="v">
                <p:oleObj spid="_x0000_s524329" name="Equation" r:id="rId12" imgW="1104840" imgH="241200" progId="Equation.DSMT4">
                  <p:embed/>
                </p:oleObj>
              </mc:Choice>
              <mc:Fallback>
                <p:oleObj name="Equation" r:id="rId12" imgW="1104840" imgH="241200" progId="Equation.DSMT4">
                  <p:embed/>
                  <p:pic>
                    <p:nvPicPr>
                      <p:cNvPr id="7" name="Object 6">
                        <a:extLst>
                          <a:ext uri="{FF2B5EF4-FFF2-40B4-BE49-F238E27FC236}">
                            <a16:creationId xmlns:a16="http://schemas.microsoft.com/office/drawing/2014/main" id="{C4391DFC-FE30-4F5C-ABEE-25F90D01CA26}"/>
                          </a:ext>
                        </a:extLst>
                      </p:cNvPr>
                      <p:cNvPicPr/>
                      <p:nvPr/>
                    </p:nvPicPr>
                    <p:blipFill>
                      <a:blip r:embed="rId13"/>
                      <a:stretch>
                        <a:fillRect/>
                      </a:stretch>
                    </p:blipFill>
                    <p:spPr>
                      <a:xfrm>
                        <a:off x="4713826" y="3922713"/>
                        <a:ext cx="2327275" cy="511175"/>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F74EF097-3B84-433C-B7E7-4FBC8B9F2B03}"/>
              </a:ext>
            </a:extLst>
          </p:cNvPr>
          <p:cNvGraphicFramePr>
            <a:graphicFrameLocks noChangeAspect="1"/>
          </p:cNvGraphicFramePr>
          <p:nvPr>
            <p:extLst>
              <p:ext uri="{D42A27DB-BD31-4B8C-83A1-F6EECF244321}">
                <p14:modId xmlns:p14="http://schemas.microsoft.com/office/powerpoint/2010/main" val="3816724394"/>
              </p:ext>
            </p:extLst>
          </p:nvPr>
        </p:nvGraphicFramePr>
        <p:xfrm>
          <a:off x="2465096" y="4455299"/>
          <a:ext cx="1954212" cy="511175"/>
        </p:xfrm>
        <a:graphic>
          <a:graphicData uri="http://schemas.openxmlformats.org/presentationml/2006/ole">
            <mc:AlternateContent xmlns:mc="http://schemas.openxmlformats.org/markup-compatibility/2006">
              <mc:Choice xmlns:v="urn:schemas-microsoft-com:vml" Requires="v">
                <p:oleObj spid="_x0000_s524330" name="Equation" r:id="rId14" imgW="927000" imgH="241200" progId="Equation.DSMT4">
                  <p:embed/>
                </p:oleObj>
              </mc:Choice>
              <mc:Fallback>
                <p:oleObj name="Equation" r:id="rId14" imgW="927000" imgH="241200" progId="Equation.DSMT4">
                  <p:embed/>
                  <p:pic>
                    <p:nvPicPr>
                      <p:cNvPr id="8" name="Object 7">
                        <a:extLst>
                          <a:ext uri="{FF2B5EF4-FFF2-40B4-BE49-F238E27FC236}">
                            <a16:creationId xmlns:a16="http://schemas.microsoft.com/office/drawing/2014/main" id="{31B474F1-58F6-48AF-9333-B5FA2286DBD1}"/>
                          </a:ext>
                        </a:extLst>
                      </p:cNvPr>
                      <p:cNvPicPr/>
                      <p:nvPr/>
                    </p:nvPicPr>
                    <p:blipFill>
                      <a:blip r:embed="rId15"/>
                      <a:stretch>
                        <a:fillRect/>
                      </a:stretch>
                    </p:blipFill>
                    <p:spPr>
                      <a:xfrm>
                        <a:off x="2465096" y="4455299"/>
                        <a:ext cx="1954212" cy="5111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F902B2C8-D588-46F7-A13A-678BD06D21CA}"/>
              </a:ext>
            </a:extLst>
          </p:cNvPr>
          <p:cNvGraphicFramePr>
            <a:graphicFrameLocks noChangeAspect="1"/>
          </p:cNvGraphicFramePr>
          <p:nvPr>
            <p:extLst>
              <p:ext uri="{D42A27DB-BD31-4B8C-83A1-F6EECF244321}">
                <p14:modId xmlns:p14="http://schemas.microsoft.com/office/powerpoint/2010/main" val="1774110442"/>
              </p:ext>
            </p:extLst>
          </p:nvPr>
        </p:nvGraphicFramePr>
        <p:xfrm>
          <a:off x="4723351" y="4454525"/>
          <a:ext cx="2300287" cy="511175"/>
        </p:xfrm>
        <a:graphic>
          <a:graphicData uri="http://schemas.openxmlformats.org/presentationml/2006/ole">
            <mc:AlternateContent xmlns:mc="http://schemas.openxmlformats.org/markup-compatibility/2006">
              <mc:Choice xmlns:v="urn:schemas-microsoft-com:vml" Requires="v">
                <p:oleObj spid="_x0000_s524331" name="Equation" r:id="rId16" imgW="1091880" imgH="241200" progId="Equation.DSMT4">
                  <p:embed/>
                </p:oleObj>
              </mc:Choice>
              <mc:Fallback>
                <p:oleObj name="Equation" r:id="rId16" imgW="1091880" imgH="241200" progId="Equation.DSMT4">
                  <p:embed/>
                  <p:pic>
                    <p:nvPicPr>
                      <p:cNvPr id="9" name="Object 8">
                        <a:extLst>
                          <a:ext uri="{FF2B5EF4-FFF2-40B4-BE49-F238E27FC236}">
                            <a16:creationId xmlns:a16="http://schemas.microsoft.com/office/drawing/2014/main" id="{5CFD1BA7-8700-4881-B5DC-B06098D45259}"/>
                          </a:ext>
                        </a:extLst>
                      </p:cNvPr>
                      <p:cNvPicPr/>
                      <p:nvPr/>
                    </p:nvPicPr>
                    <p:blipFill>
                      <a:blip r:embed="rId17"/>
                      <a:stretch>
                        <a:fillRect/>
                      </a:stretch>
                    </p:blipFill>
                    <p:spPr>
                      <a:xfrm>
                        <a:off x="4723351" y="4454525"/>
                        <a:ext cx="2300287" cy="511175"/>
                      </a:xfrm>
                      <a:prstGeom prst="rect">
                        <a:avLst/>
                      </a:prstGeom>
                    </p:spPr>
                  </p:pic>
                </p:oleObj>
              </mc:Fallback>
            </mc:AlternateContent>
          </a:graphicData>
        </a:graphic>
      </p:graphicFrame>
      <p:graphicFrame>
        <p:nvGraphicFramePr>
          <p:cNvPr id="14" name="Object 13">
            <a:extLst>
              <a:ext uri="{FF2B5EF4-FFF2-40B4-BE49-F238E27FC236}">
                <a16:creationId xmlns:a16="http://schemas.microsoft.com/office/drawing/2014/main" id="{ECD07498-D8B7-4906-A8FE-1DDC07D706D8}"/>
              </a:ext>
            </a:extLst>
          </p:cNvPr>
          <p:cNvGraphicFramePr>
            <a:graphicFrameLocks noChangeAspect="1"/>
          </p:cNvGraphicFramePr>
          <p:nvPr>
            <p:extLst>
              <p:ext uri="{D42A27DB-BD31-4B8C-83A1-F6EECF244321}">
                <p14:modId xmlns:p14="http://schemas.microsoft.com/office/powerpoint/2010/main" val="2537028235"/>
              </p:ext>
            </p:extLst>
          </p:nvPr>
        </p:nvGraphicFramePr>
        <p:xfrm>
          <a:off x="2707397" y="5423120"/>
          <a:ext cx="1606550" cy="565150"/>
        </p:xfrm>
        <a:graphic>
          <a:graphicData uri="http://schemas.openxmlformats.org/presentationml/2006/ole">
            <mc:AlternateContent xmlns:mc="http://schemas.openxmlformats.org/markup-compatibility/2006">
              <mc:Choice xmlns:v="urn:schemas-microsoft-com:vml" Requires="v">
                <p:oleObj spid="_x0000_s524332" name="Equation" r:id="rId18" imgW="761760" imgH="266400" progId="Equation.DSMT4">
                  <p:embed/>
                </p:oleObj>
              </mc:Choice>
              <mc:Fallback>
                <p:oleObj name="Equation" r:id="rId18" imgW="761760" imgH="266400" progId="Equation.DSMT4">
                  <p:embed/>
                  <p:pic>
                    <p:nvPicPr>
                      <p:cNvPr id="6" name="Object 5">
                        <a:extLst>
                          <a:ext uri="{FF2B5EF4-FFF2-40B4-BE49-F238E27FC236}">
                            <a16:creationId xmlns:a16="http://schemas.microsoft.com/office/drawing/2014/main" id="{5F3B8AA2-AF46-4959-B1A0-4452C0A46D5A}"/>
                          </a:ext>
                        </a:extLst>
                      </p:cNvPr>
                      <p:cNvPicPr/>
                      <p:nvPr/>
                    </p:nvPicPr>
                    <p:blipFill>
                      <a:blip r:embed="rId19"/>
                      <a:stretch>
                        <a:fillRect/>
                      </a:stretch>
                    </p:blipFill>
                    <p:spPr>
                      <a:xfrm>
                        <a:off x="2707397" y="5423120"/>
                        <a:ext cx="1606550" cy="565150"/>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BEE5ECA8-C0A0-4FE6-8C09-240A00C56ACB}"/>
              </a:ext>
            </a:extLst>
          </p:cNvPr>
          <p:cNvGraphicFramePr>
            <a:graphicFrameLocks noChangeAspect="1"/>
          </p:cNvGraphicFramePr>
          <p:nvPr>
            <p:extLst>
              <p:ext uri="{D42A27DB-BD31-4B8C-83A1-F6EECF244321}">
                <p14:modId xmlns:p14="http://schemas.microsoft.com/office/powerpoint/2010/main" val="2021564603"/>
              </p:ext>
            </p:extLst>
          </p:nvPr>
        </p:nvGraphicFramePr>
        <p:xfrm>
          <a:off x="5089185" y="5423120"/>
          <a:ext cx="1712913" cy="565150"/>
        </p:xfrm>
        <a:graphic>
          <a:graphicData uri="http://schemas.openxmlformats.org/presentationml/2006/ole">
            <mc:AlternateContent xmlns:mc="http://schemas.openxmlformats.org/markup-compatibility/2006">
              <mc:Choice xmlns:v="urn:schemas-microsoft-com:vml" Requires="v">
                <p:oleObj spid="_x0000_s524333" name="Equation" r:id="rId20" imgW="812520" imgH="266400" progId="Equation.DSMT4">
                  <p:embed/>
                </p:oleObj>
              </mc:Choice>
              <mc:Fallback>
                <p:oleObj name="Equation" r:id="rId20" imgW="812520" imgH="266400" progId="Equation.DSMT4">
                  <p:embed/>
                  <p:pic>
                    <p:nvPicPr>
                      <p:cNvPr id="7" name="Object 6">
                        <a:extLst>
                          <a:ext uri="{FF2B5EF4-FFF2-40B4-BE49-F238E27FC236}">
                            <a16:creationId xmlns:a16="http://schemas.microsoft.com/office/drawing/2014/main" id="{C4391DFC-FE30-4F5C-ABEE-25F90D01CA26}"/>
                          </a:ext>
                        </a:extLst>
                      </p:cNvPr>
                      <p:cNvPicPr/>
                      <p:nvPr/>
                    </p:nvPicPr>
                    <p:blipFill>
                      <a:blip r:embed="rId21"/>
                      <a:stretch>
                        <a:fillRect/>
                      </a:stretch>
                    </p:blipFill>
                    <p:spPr>
                      <a:xfrm>
                        <a:off x="5089185" y="5423120"/>
                        <a:ext cx="1712913" cy="565150"/>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3497E0EF-EC6F-465D-8594-A0B69DABF40B}"/>
              </a:ext>
            </a:extLst>
          </p:cNvPr>
          <p:cNvGraphicFramePr>
            <a:graphicFrameLocks noChangeAspect="1"/>
          </p:cNvGraphicFramePr>
          <p:nvPr>
            <p:extLst>
              <p:ext uri="{D42A27DB-BD31-4B8C-83A1-F6EECF244321}">
                <p14:modId xmlns:p14="http://schemas.microsoft.com/office/powerpoint/2010/main" val="2404554708"/>
              </p:ext>
            </p:extLst>
          </p:nvPr>
        </p:nvGraphicFramePr>
        <p:xfrm>
          <a:off x="2729308" y="4903246"/>
          <a:ext cx="1446213" cy="511175"/>
        </p:xfrm>
        <a:graphic>
          <a:graphicData uri="http://schemas.openxmlformats.org/presentationml/2006/ole">
            <mc:AlternateContent xmlns:mc="http://schemas.openxmlformats.org/markup-compatibility/2006">
              <mc:Choice xmlns:v="urn:schemas-microsoft-com:vml" Requires="v">
                <p:oleObj spid="_x0000_s524334" name="Equation" r:id="rId22" imgW="685800" imgH="241200" progId="Equation.DSMT4">
                  <p:embed/>
                </p:oleObj>
              </mc:Choice>
              <mc:Fallback>
                <p:oleObj name="Equation" r:id="rId22" imgW="685800" imgH="241200" progId="Equation.DSMT4">
                  <p:embed/>
                  <p:pic>
                    <p:nvPicPr>
                      <p:cNvPr id="14" name="Object 13">
                        <a:extLst>
                          <a:ext uri="{FF2B5EF4-FFF2-40B4-BE49-F238E27FC236}">
                            <a16:creationId xmlns:a16="http://schemas.microsoft.com/office/drawing/2014/main" id="{ECD07498-D8B7-4906-A8FE-1DDC07D706D8}"/>
                          </a:ext>
                        </a:extLst>
                      </p:cNvPr>
                      <p:cNvPicPr/>
                      <p:nvPr/>
                    </p:nvPicPr>
                    <p:blipFill>
                      <a:blip r:embed="rId23"/>
                      <a:stretch>
                        <a:fillRect/>
                      </a:stretch>
                    </p:blipFill>
                    <p:spPr>
                      <a:xfrm>
                        <a:off x="2729308" y="4903246"/>
                        <a:ext cx="1446213" cy="511175"/>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E432B1D4-A12B-4515-B706-64A6041EBEE5}"/>
              </a:ext>
            </a:extLst>
          </p:cNvPr>
          <p:cNvGraphicFramePr>
            <a:graphicFrameLocks noChangeAspect="1"/>
          </p:cNvGraphicFramePr>
          <p:nvPr>
            <p:extLst>
              <p:ext uri="{D42A27DB-BD31-4B8C-83A1-F6EECF244321}">
                <p14:modId xmlns:p14="http://schemas.microsoft.com/office/powerpoint/2010/main" val="74583223"/>
              </p:ext>
            </p:extLst>
          </p:nvPr>
        </p:nvGraphicFramePr>
        <p:xfrm>
          <a:off x="5151976" y="4903788"/>
          <a:ext cx="1525587" cy="511175"/>
        </p:xfrm>
        <a:graphic>
          <a:graphicData uri="http://schemas.openxmlformats.org/presentationml/2006/ole">
            <mc:AlternateContent xmlns:mc="http://schemas.openxmlformats.org/markup-compatibility/2006">
              <mc:Choice xmlns:v="urn:schemas-microsoft-com:vml" Requires="v">
                <p:oleObj spid="_x0000_s524335" name="Equation" r:id="rId24" imgW="723600" imgH="241200" progId="Equation.DSMT4">
                  <p:embed/>
                </p:oleObj>
              </mc:Choice>
              <mc:Fallback>
                <p:oleObj name="Equation" r:id="rId24" imgW="723600" imgH="241200" progId="Equation.DSMT4">
                  <p:embed/>
                  <p:pic>
                    <p:nvPicPr>
                      <p:cNvPr id="15" name="Object 14">
                        <a:extLst>
                          <a:ext uri="{FF2B5EF4-FFF2-40B4-BE49-F238E27FC236}">
                            <a16:creationId xmlns:a16="http://schemas.microsoft.com/office/drawing/2014/main" id="{BEE5ECA8-C0A0-4FE6-8C09-240A00C56ACB}"/>
                          </a:ext>
                        </a:extLst>
                      </p:cNvPr>
                      <p:cNvPicPr/>
                      <p:nvPr/>
                    </p:nvPicPr>
                    <p:blipFill>
                      <a:blip r:embed="rId25"/>
                      <a:stretch>
                        <a:fillRect/>
                      </a:stretch>
                    </p:blipFill>
                    <p:spPr>
                      <a:xfrm>
                        <a:off x="5151976" y="4903788"/>
                        <a:ext cx="1525587" cy="511175"/>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A9C53617-7821-457F-9F36-B188C1E70E36}"/>
              </a:ext>
            </a:extLst>
          </p:cNvPr>
          <p:cNvGraphicFramePr>
            <a:graphicFrameLocks noChangeAspect="1"/>
          </p:cNvGraphicFramePr>
          <p:nvPr>
            <p:extLst>
              <p:ext uri="{D42A27DB-BD31-4B8C-83A1-F6EECF244321}">
                <p14:modId xmlns:p14="http://schemas.microsoft.com/office/powerpoint/2010/main" val="1569292148"/>
              </p:ext>
            </p:extLst>
          </p:nvPr>
        </p:nvGraphicFramePr>
        <p:xfrm>
          <a:off x="2782475" y="5995660"/>
          <a:ext cx="1473200" cy="565150"/>
        </p:xfrm>
        <a:graphic>
          <a:graphicData uri="http://schemas.openxmlformats.org/presentationml/2006/ole">
            <mc:AlternateContent xmlns:mc="http://schemas.openxmlformats.org/markup-compatibility/2006">
              <mc:Choice xmlns:v="urn:schemas-microsoft-com:vml" Requires="v">
                <p:oleObj spid="_x0000_s524336" name="Equation" r:id="rId26" imgW="698400" imgH="266400" progId="Equation.DSMT4">
                  <p:embed/>
                </p:oleObj>
              </mc:Choice>
              <mc:Fallback>
                <p:oleObj name="Equation" r:id="rId26" imgW="698400" imgH="266400" progId="Equation.DSMT4">
                  <p:embed/>
                  <p:pic>
                    <p:nvPicPr>
                      <p:cNvPr id="14" name="Object 13">
                        <a:extLst>
                          <a:ext uri="{FF2B5EF4-FFF2-40B4-BE49-F238E27FC236}">
                            <a16:creationId xmlns:a16="http://schemas.microsoft.com/office/drawing/2014/main" id="{ECD07498-D8B7-4906-A8FE-1DDC07D706D8}"/>
                          </a:ext>
                        </a:extLst>
                      </p:cNvPr>
                      <p:cNvPicPr/>
                      <p:nvPr/>
                    </p:nvPicPr>
                    <p:blipFill>
                      <a:blip r:embed="rId27"/>
                      <a:stretch>
                        <a:fillRect/>
                      </a:stretch>
                    </p:blipFill>
                    <p:spPr>
                      <a:xfrm>
                        <a:off x="2782475" y="5995660"/>
                        <a:ext cx="1473200" cy="565150"/>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D4F54FB0-F8A9-40EF-B4C1-3863E21A7272}"/>
              </a:ext>
            </a:extLst>
          </p:cNvPr>
          <p:cNvGraphicFramePr>
            <a:graphicFrameLocks noChangeAspect="1"/>
          </p:cNvGraphicFramePr>
          <p:nvPr>
            <p:extLst>
              <p:ext uri="{D42A27DB-BD31-4B8C-83A1-F6EECF244321}">
                <p14:modId xmlns:p14="http://schemas.microsoft.com/office/powerpoint/2010/main" val="2971912280"/>
              </p:ext>
            </p:extLst>
          </p:nvPr>
        </p:nvGraphicFramePr>
        <p:xfrm>
          <a:off x="5176305" y="5995660"/>
          <a:ext cx="1552575" cy="565150"/>
        </p:xfrm>
        <a:graphic>
          <a:graphicData uri="http://schemas.openxmlformats.org/presentationml/2006/ole">
            <mc:AlternateContent xmlns:mc="http://schemas.openxmlformats.org/markup-compatibility/2006">
              <mc:Choice xmlns:v="urn:schemas-microsoft-com:vml" Requires="v">
                <p:oleObj spid="_x0000_s524337" name="Equation" r:id="rId28" imgW="736560" imgH="266400" progId="Equation.DSMT4">
                  <p:embed/>
                </p:oleObj>
              </mc:Choice>
              <mc:Fallback>
                <p:oleObj name="Equation" r:id="rId28" imgW="736560" imgH="266400" progId="Equation.DSMT4">
                  <p:embed/>
                  <p:pic>
                    <p:nvPicPr>
                      <p:cNvPr id="15" name="Object 14">
                        <a:extLst>
                          <a:ext uri="{FF2B5EF4-FFF2-40B4-BE49-F238E27FC236}">
                            <a16:creationId xmlns:a16="http://schemas.microsoft.com/office/drawing/2014/main" id="{BEE5ECA8-C0A0-4FE6-8C09-240A00C56ACB}"/>
                          </a:ext>
                        </a:extLst>
                      </p:cNvPr>
                      <p:cNvPicPr/>
                      <p:nvPr/>
                    </p:nvPicPr>
                    <p:blipFill>
                      <a:blip r:embed="rId29"/>
                      <a:stretch>
                        <a:fillRect/>
                      </a:stretch>
                    </p:blipFill>
                    <p:spPr>
                      <a:xfrm>
                        <a:off x="5176305" y="5995660"/>
                        <a:ext cx="1552575" cy="565150"/>
                      </a:xfrm>
                      <a:prstGeom prst="rect">
                        <a:avLst/>
                      </a:prstGeom>
                    </p:spPr>
                  </p:pic>
                </p:oleObj>
              </mc:Fallback>
            </mc:AlternateContent>
          </a:graphicData>
        </a:graphic>
      </p:graphicFrame>
      <p:pic>
        <p:nvPicPr>
          <p:cNvPr id="26" name="Audio 25">
            <a:hlinkClick r:id="" action="ppaction://media"/>
            <a:extLst>
              <a:ext uri="{FF2B5EF4-FFF2-40B4-BE49-F238E27FC236}">
                <a16:creationId xmlns:a16="http://schemas.microsoft.com/office/drawing/2014/main" id="{A6A38FCD-394D-4C9B-995B-63590E085684}"/>
              </a:ext>
            </a:extLst>
          </p:cNvPr>
          <p:cNvPicPr>
            <a:picLocks noChangeAspect="1"/>
          </p:cNvPicPr>
          <p:nvPr>
            <a:audioFile r:link="rId4"/>
            <p:extLst>
              <p:ext uri="{DAA4B4D4-6D71-4841-9C94-3DE7FCFB9230}">
                <p14:media xmlns:p14="http://schemas.microsoft.com/office/powerpoint/2010/main" r:embed="rId3"/>
              </p:ext>
            </p:extLst>
          </p:nvPr>
        </p:nvPicPr>
        <p:blipFill>
          <a:blip r:embed="rId3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194311325"/>
      </p:ext>
    </p:extLst>
  </p:cSld>
  <p:clrMapOvr>
    <a:masterClrMapping/>
  </p:clrMapOvr>
  <mc:AlternateContent xmlns:mc="http://schemas.openxmlformats.org/markup-compatibility/2006">
    <mc:Choice xmlns:p14="http://schemas.microsoft.com/office/powerpoint/2010/main" Requires="p14">
      <p:transition spd="slow" p14:dur="2000" advTm="224732"/>
    </mc:Choice>
    <mc:Fallback>
      <p:transition spd="slow" advTm="2247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8" end="8"/>
                                            </p:txEl>
                                          </p:spTgt>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3" fill="hold" display="0">
                  <p:stCondLst>
                    <p:cond delay="indefinite"/>
                  </p:stCondLst>
                  <p:endCondLst>
                    <p:cond evt="onStopAudio" delay="0">
                      <p:tgtEl>
                        <p:sldTgt/>
                      </p:tgtEl>
                    </p:cond>
                  </p:endCondLst>
                </p:cTn>
                <p:tgtEl>
                  <p:spTgt spid="2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Following this topic, you now</a:t>
            </a:r>
          </a:p>
          <a:p>
            <a:pPr lvl="1"/>
            <a:r>
              <a:rPr lang="en-US" dirty="0"/>
              <a:t>Understand a number of properties of the adjoint</a:t>
            </a:r>
          </a:p>
          <a:p>
            <a:pPr lvl="1"/>
            <a:r>
              <a:rPr lang="en-US" dirty="0"/>
              <a:t>Are aware that these parallel the properties of the complex conjugate</a:t>
            </a:r>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13</a:t>
            </a:fld>
            <a:endParaRPr lang="en-CA"/>
          </a:p>
        </p:txBody>
      </p:sp>
      <p:pic>
        <p:nvPicPr>
          <p:cNvPr id="7" name="Audio 6">
            <a:hlinkClick r:id="" action="ppaction://media"/>
            <a:extLst>
              <a:ext uri="{FF2B5EF4-FFF2-40B4-BE49-F238E27FC236}">
                <a16:creationId xmlns:a16="http://schemas.microsoft.com/office/drawing/2014/main" id="{DFF07074-53AD-43EC-A357-04CB35C939B6}"/>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475975949"/>
      </p:ext>
    </p:extLst>
  </p:cSld>
  <p:clrMapOvr>
    <a:masterClrMapping/>
  </p:clrMapOvr>
  <mc:AlternateContent xmlns:mc="http://schemas.openxmlformats.org/markup-compatibility/2006">
    <mc:Choice xmlns:p14="http://schemas.microsoft.com/office/powerpoint/2010/main" Requires="p14">
      <p:transition spd="slow" p14:dur="2000" advTm="73763"/>
    </mc:Choice>
    <mc:Fallback>
      <p:transition spd="slow" advTm="73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References</a:t>
            </a:r>
          </a:p>
        </p:txBody>
      </p:sp>
      <p:sp>
        <p:nvSpPr>
          <p:cNvPr id="3" name="Content Placeholder 2"/>
          <p:cNvSpPr>
            <a:spLocks noGrp="1"/>
          </p:cNvSpPr>
          <p:nvPr>
            <p:ph idx="1"/>
          </p:nvPr>
        </p:nvSpPr>
        <p:spPr>
          <a:xfrm>
            <a:off x="457200" y="1600200"/>
            <a:ext cx="8686800" cy="4525963"/>
          </a:xfrm>
        </p:spPr>
        <p:txBody>
          <a:bodyPr>
            <a:normAutofit/>
          </a:bodyPr>
          <a:lstStyle/>
          <a:p>
            <a:pPr marL="0" indent="0">
              <a:buNone/>
            </a:pPr>
            <a:r>
              <a:rPr lang="en-US" dirty="0"/>
              <a:t>[1]	https://en.wikipedia.org/wiki/Hermitian_adjoint</a:t>
            </a:r>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14</a:t>
            </a:fld>
            <a:endParaRPr lang="en-CA"/>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740462976"/>
      </p:ext>
    </p:extLst>
  </p:cSld>
  <p:clrMapOvr>
    <a:masterClrMapping/>
  </p:clrMapOvr>
  <mc:AlternateContent xmlns:mc="http://schemas.openxmlformats.org/markup-compatibility/2006" xmlns:p14="http://schemas.microsoft.com/office/powerpoint/2010/main">
    <mc:Choice Requires="p14">
      <p:transition spd="slow" p14:dur="2000" advTm="2462"/>
    </mc:Choice>
    <mc:Fallback xmlns="">
      <p:transition spd="slow" advTm="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Acknowledgments</a:t>
            </a:r>
          </a:p>
        </p:txBody>
      </p:sp>
      <p:sp>
        <p:nvSpPr>
          <p:cNvPr id="3" name="Content Placeholder 2"/>
          <p:cNvSpPr>
            <a:spLocks noGrp="1"/>
          </p:cNvSpPr>
          <p:nvPr>
            <p:ph idx="1"/>
          </p:nvPr>
        </p:nvSpPr>
        <p:spPr/>
        <p:txBody>
          <a:bodyPr>
            <a:normAutofit/>
          </a:bodyPr>
          <a:lstStyle/>
          <a:p>
            <a:pPr marL="0" indent="0">
              <a:buNone/>
            </a:pPr>
            <a:r>
              <a:rPr lang="en-US" sz="1800" dirty="0"/>
              <a:t>None so far.</a:t>
            </a:r>
            <a:endParaRPr lang="en-CA" sz="1800" dirty="0"/>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15</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6795597"/>
      </p:ext>
    </p:extLst>
  </p:cSld>
  <p:clrMapOvr>
    <a:masterClrMapping/>
  </p:clrMapOvr>
  <mc:AlternateContent xmlns:mc="http://schemas.openxmlformats.org/markup-compatibility/2006" xmlns:p14="http://schemas.microsoft.com/office/powerpoint/2010/main">
    <mc:Choice Requires="p14">
      <p:transition spd="slow" p14:dur="2000" advTm="1886"/>
    </mc:Choice>
    <mc:Fallback xmlns="">
      <p:transition spd="slow" advTm="18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Colophon </a:t>
            </a:r>
          </a:p>
        </p:txBody>
      </p:sp>
      <p:sp>
        <p:nvSpPr>
          <p:cNvPr id="3" name="Content Placeholder 2"/>
          <p:cNvSpPr>
            <a:spLocks noGrp="1"/>
          </p:cNvSpPr>
          <p:nvPr>
            <p:ph idx="1"/>
          </p:nvPr>
        </p:nvSpPr>
        <p:spPr/>
        <p:txBody>
          <a:bodyPr>
            <a:normAutofit/>
          </a:bodyPr>
          <a:lstStyle/>
          <a:p>
            <a:pPr marL="0" indent="0">
              <a:buNone/>
            </a:pPr>
            <a:r>
              <a:rPr lang="en-CA" sz="1800" dirty="0"/>
              <a:t>These slides were prepared using the Cambria typeface. Mathematical equations use </a:t>
            </a:r>
            <a:r>
              <a:rPr lang="en-CA" sz="1800" dirty="0">
                <a:latin typeface="Times New Roman" panose="02020603050405020304" pitchFamily="18" charset="0"/>
              </a:rPr>
              <a:t>Times New Roman</a:t>
            </a:r>
            <a:r>
              <a:rPr lang="en-CA" sz="1800" dirty="0"/>
              <a:t>, and source code is presented using </a:t>
            </a:r>
            <a:r>
              <a:rPr lang="en-CA" sz="1800" dirty="0">
                <a:latin typeface="Consolas" panose="020B0609020204030204" pitchFamily="49" charset="0"/>
                <a:cs typeface="Consolas" panose="020B0609020204030204" pitchFamily="49" charset="0"/>
              </a:rPr>
              <a:t>Consolas</a:t>
            </a:r>
            <a:r>
              <a:rPr lang="en-CA" sz="1800" dirty="0"/>
              <a:t>.  Mathematical equations are prepared in </a:t>
            </a:r>
            <a:r>
              <a:rPr lang="en-CA" sz="1800" dirty="0" err="1"/>
              <a:t>MathType</a:t>
            </a:r>
            <a:r>
              <a:rPr lang="en-CA" sz="1800" dirty="0"/>
              <a:t> by Design Science, Inc.</a:t>
            </a:r>
          </a:p>
          <a:p>
            <a:pPr marL="0" indent="0">
              <a:buNone/>
            </a:pPr>
            <a:r>
              <a:rPr lang="en-CA" sz="1800" dirty="0"/>
              <a:t>Examples may be formulated and checked using Maple by </a:t>
            </a:r>
            <a:r>
              <a:rPr lang="en-CA" sz="1800" dirty="0" err="1"/>
              <a:t>Maplesoft</a:t>
            </a:r>
            <a:r>
              <a:rPr lang="en-CA" sz="1800" dirty="0"/>
              <a:t>, Inc.</a:t>
            </a:r>
          </a:p>
          <a:p>
            <a:pPr marL="0" indent="0">
              <a:buNone/>
            </a:pPr>
            <a:endParaRPr lang="en-CA" sz="1050" dirty="0"/>
          </a:p>
          <a:p>
            <a:pPr marL="0" indent="0">
              <a:buNone/>
            </a:pPr>
            <a:r>
              <a:rPr lang="en-CA" sz="1800" dirty="0"/>
              <a:t>The photographs of flowers and a monarch butter appearing on the title slide and accenting the top of each other slide were taken at the Royal Botanical Gardens in October of 2017 by Douglas Wilhelm Harder. Please see</a:t>
            </a:r>
          </a:p>
          <a:p>
            <a:pPr marL="0" indent="0" algn="ctr">
              <a:buNone/>
            </a:pPr>
            <a:r>
              <a:rPr lang="en-CA" sz="1800" dirty="0"/>
              <a:t>https://www.rbg.ca/</a:t>
            </a:r>
          </a:p>
          <a:p>
            <a:pPr marL="0" indent="0">
              <a:buNone/>
            </a:pPr>
            <a:r>
              <a:rPr lang="en-CA" sz="1800" dirty="0"/>
              <a:t>for more information.</a:t>
            </a:r>
          </a:p>
        </p:txBody>
      </p:sp>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5897" y="4538542"/>
            <a:ext cx="3240360" cy="2163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0400" y="3733800"/>
            <a:ext cx="1981200" cy="2967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7773" y="4568054"/>
            <a:ext cx="3357428"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Footer Placeholder 4"/>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16</a:t>
            </a:fld>
            <a:endParaRPr lang="en-CA"/>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31585356"/>
      </p:ext>
    </p:extLst>
  </p:cSld>
  <p:clrMapOvr>
    <a:masterClrMapping/>
  </p:clrMapOvr>
  <mc:AlternateContent xmlns:mc="http://schemas.openxmlformats.org/markup-compatibility/2006" xmlns:p14="http://schemas.microsoft.com/office/powerpoint/2010/main">
    <mc:Choice Requires="p14">
      <p:transition spd="slow" p14:dur="2000" advTm="1577"/>
    </mc:Choice>
    <mc:Fallback xmlns="">
      <p:transition spd="slow" advTm="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Disclaimer</a:t>
            </a:r>
          </a:p>
        </p:txBody>
      </p:sp>
      <p:sp>
        <p:nvSpPr>
          <p:cNvPr id="3" name="Content Placeholder 2"/>
          <p:cNvSpPr>
            <a:spLocks noGrp="1"/>
          </p:cNvSpPr>
          <p:nvPr>
            <p:ph idx="1"/>
          </p:nvPr>
        </p:nvSpPr>
        <p:spPr/>
        <p:txBody>
          <a:bodyPr/>
          <a:lstStyle/>
          <a:p>
            <a:pPr marL="0" indent="0" algn="just">
              <a:buNone/>
            </a:pPr>
            <a:r>
              <a:rPr lang="en-CA" dirty="0"/>
              <a:t>These slides are provided for the </a:t>
            </a:r>
            <a:r>
              <a:rPr lang="en-CA" cap="small"/>
              <a:t>ne</a:t>
            </a:r>
            <a:r>
              <a:rPr lang="en-CA"/>
              <a:t> 112 </a:t>
            </a:r>
            <a:r>
              <a:rPr lang="en-CA" i="1" dirty="0"/>
              <a:t>Linear algebra for nanotechnology engineering</a:t>
            </a:r>
            <a:r>
              <a:rPr lang="en-CA" dirty="0"/>
              <a:t> course taught at the University of Waterloo. The material in it reflects the authors’ best judgment in light of the information available to them at the time of preparation. Any reliance on these course slides by any party for any other purpose are the responsibility of such parties. The authors accept no responsibility for damages, if any, suffered by any party as a result of decisions made or actions based on these course slides for any other purpose than that for which it was intended.</a:t>
            </a:r>
          </a:p>
          <a:p>
            <a:pPr marL="0" indent="0">
              <a:buNone/>
            </a:pPr>
            <a:endParaRPr lang="en-CA" dirty="0"/>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6" name="Slide Number Placeholder 5"/>
          <p:cNvSpPr>
            <a:spLocks noGrp="1"/>
          </p:cNvSpPr>
          <p:nvPr>
            <p:ph type="sldNum" sz="quarter" idx="12"/>
          </p:nvPr>
        </p:nvSpPr>
        <p:spPr/>
        <p:txBody>
          <a:bodyPr/>
          <a:lstStyle/>
          <a:p>
            <a:fld id="{42EF6DC8-DA9C-4533-8A40-BB00A2545AF8}" type="slidenum">
              <a:rPr lang="en-CA" smtClean="0"/>
              <a:pPr/>
              <a:t>17</a:t>
            </a:fld>
            <a:endParaRPr lang="en-CA"/>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72497073"/>
      </p:ext>
    </p:extLst>
  </p:cSld>
  <p:clrMapOvr>
    <a:masterClrMapping/>
  </p:clrMapOvr>
  <mc:AlternateContent xmlns:mc="http://schemas.openxmlformats.org/markup-compatibility/2006" xmlns:p14="http://schemas.microsoft.com/office/powerpoint/2010/main">
    <mc:Choice Requires="p14">
      <p:transition spd="slow" p14:dur="2000" advTm="2766"/>
    </mc:Choice>
    <mc:Fallback xmlns="">
      <p:transition spd="slow" advTm="2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Introduction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In this topic, we will</a:t>
            </a:r>
          </a:p>
          <a:p>
            <a:pPr lvl="1"/>
            <a:r>
              <a:rPr lang="en-US" dirty="0"/>
              <a:t>Deduce a number of properties of the adjoint</a:t>
            </a:r>
          </a:p>
          <a:p>
            <a:pPr lvl="1"/>
            <a:r>
              <a:rPr lang="en-US" dirty="0"/>
              <a:t>Observe that these are similar to the properties of the complex conjugate</a:t>
            </a:r>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2</a:t>
            </a:fld>
            <a:endParaRPr lang="en-CA"/>
          </a:p>
        </p:txBody>
      </p:sp>
      <p:pic>
        <p:nvPicPr>
          <p:cNvPr id="6" name="Audio 5">
            <a:hlinkClick r:id="" action="ppaction://media"/>
            <a:extLst>
              <a:ext uri="{FF2B5EF4-FFF2-40B4-BE49-F238E27FC236}">
                <a16:creationId xmlns:a16="http://schemas.microsoft.com/office/drawing/2014/main" id="{D1FD9B4B-6652-491D-8331-D2F9247F024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35283541"/>
      </p:ext>
    </p:extLst>
  </p:cSld>
  <p:clrMapOvr>
    <a:masterClrMapping/>
  </p:clrMapOvr>
  <mc:AlternateContent xmlns:mc="http://schemas.openxmlformats.org/markup-compatibility/2006">
    <mc:Choice xmlns:p14="http://schemas.microsoft.com/office/powerpoint/2010/main" Requires="p14">
      <p:transition spd="slow" p14:dur="2000" advTm="14033"/>
    </mc:Choice>
    <mc:Fallback>
      <p:transition spd="slow" advTm="140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Equality of linear maps</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Recall that given two linear maps </a:t>
            </a:r>
            <a:r>
              <a:rPr lang="en-US" i="1" dirty="0">
                <a:latin typeface="Times New Roman" panose="02020603050405020304" pitchFamily="18" charset="0"/>
              </a:rPr>
              <a:t>A</a:t>
            </a:r>
            <a:r>
              <a:rPr lang="en-US" dirty="0">
                <a:latin typeface="Times New Roman" panose="02020603050405020304" pitchFamily="18" charset="0"/>
              </a:rPr>
              <a:t>,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V </a:t>
            </a:r>
            <a:r>
              <a:rPr lang="en-US" dirty="0"/>
              <a:t>,   if </a:t>
            </a:r>
          </a:p>
          <a:p>
            <a:pPr lvl="1"/>
            <a:endParaRPr lang="en-US" dirty="0"/>
          </a:p>
          <a:p>
            <a:pPr marL="457200" lvl="1" indent="0">
              <a:buNone/>
            </a:pPr>
            <a:endParaRPr lang="en-US" dirty="0"/>
          </a:p>
          <a:p>
            <a:pPr marL="0" indent="0">
              <a:buNone/>
            </a:pPr>
            <a:r>
              <a:rPr lang="en-US" dirty="0"/>
              <a:t>     for all vectors </a:t>
            </a:r>
            <a:r>
              <a:rPr lang="en-US" b="1" dirty="0">
                <a:latin typeface="Times New Roman" panose="02020603050405020304" pitchFamily="18" charset="0"/>
              </a:rPr>
              <a:t>u</a:t>
            </a:r>
            <a:r>
              <a:rPr lang="en-US" dirty="0">
                <a:latin typeface="Times New Roman" panose="02020603050405020304" pitchFamily="18" charset="0"/>
              </a:rPr>
              <a:t> ∈ </a:t>
            </a:r>
            <a:r>
              <a:rPr lang="en-US" b="1" dirty="0">
                <a:latin typeface="Edwardian Script ITC" panose="030303020407070D0804" pitchFamily="66" charset="0"/>
              </a:rPr>
              <a:t>U</a:t>
            </a:r>
            <a:r>
              <a:rPr lang="en-US" dirty="0"/>
              <a:t>  and </a:t>
            </a:r>
            <a:r>
              <a:rPr lang="en-US" b="1" dirty="0">
                <a:latin typeface="Times New Roman" panose="02020603050405020304" pitchFamily="18" charset="0"/>
              </a:rPr>
              <a:t>v</a:t>
            </a:r>
            <a:r>
              <a:rPr lang="en-US" dirty="0">
                <a:latin typeface="Times New Roman" panose="02020603050405020304" pitchFamily="18" charset="0"/>
              </a:rPr>
              <a:t> ∈ </a:t>
            </a:r>
            <a:r>
              <a:rPr lang="en-US" b="1" dirty="0">
                <a:latin typeface="Edwardian Script ITC" panose="030303020407070D0804" pitchFamily="66" charset="0"/>
              </a:rPr>
              <a:t>V</a:t>
            </a:r>
            <a:r>
              <a:rPr lang="en-US" dirty="0"/>
              <a:t> ,   then </a:t>
            </a:r>
            <a:r>
              <a:rPr lang="en-US" i="1" dirty="0">
                <a:latin typeface="Times New Roman" panose="02020603050405020304" pitchFamily="18" charset="0"/>
              </a:rPr>
              <a:t>A</a:t>
            </a:r>
            <a:r>
              <a:rPr lang="en-US" dirty="0">
                <a:latin typeface="Times New Roman" panose="02020603050405020304" pitchFamily="18" charset="0"/>
              </a:rPr>
              <a:t> = </a:t>
            </a:r>
            <a:r>
              <a:rPr lang="en-US" i="1" dirty="0">
                <a:latin typeface="Times New Roman" panose="02020603050405020304" pitchFamily="18" charset="0"/>
              </a:rPr>
              <a:t>B</a:t>
            </a:r>
            <a:r>
              <a:rPr lang="en-US" dirty="0"/>
              <a:t>.</a:t>
            </a:r>
            <a:endParaRPr lang="en-US" i="1" dirty="0"/>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3</a:t>
            </a:fld>
            <a:endParaRPr lang="en-CA"/>
          </a:p>
        </p:txBody>
      </p:sp>
      <p:graphicFrame>
        <p:nvGraphicFramePr>
          <p:cNvPr id="8" name="Object 7">
            <a:extLst>
              <a:ext uri="{FF2B5EF4-FFF2-40B4-BE49-F238E27FC236}">
                <a16:creationId xmlns:a16="http://schemas.microsoft.com/office/drawing/2014/main" id="{8201A9F8-2CC9-4762-8AB3-7034B0A71B06}"/>
              </a:ext>
            </a:extLst>
          </p:cNvPr>
          <p:cNvGraphicFramePr>
            <a:graphicFrameLocks noChangeAspect="1"/>
          </p:cNvGraphicFramePr>
          <p:nvPr>
            <p:extLst>
              <p:ext uri="{D42A27DB-BD31-4B8C-83A1-F6EECF244321}">
                <p14:modId xmlns:p14="http://schemas.microsoft.com/office/powerpoint/2010/main" val="4052004971"/>
              </p:ext>
            </p:extLst>
          </p:nvPr>
        </p:nvGraphicFramePr>
        <p:xfrm>
          <a:off x="3511550" y="2103438"/>
          <a:ext cx="2119313" cy="501650"/>
        </p:xfrm>
        <a:graphic>
          <a:graphicData uri="http://schemas.openxmlformats.org/presentationml/2006/ole">
            <mc:AlternateContent xmlns:mc="http://schemas.openxmlformats.org/markup-compatibility/2006">
              <mc:Choice xmlns:v="urn:schemas-microsoft-com:vml" Requires="v">
                <p:oleObj spid="_x0000_s515086" name="Equation" r:id="rId6" imgW="914400" imgH="215640" progId="Equation.DSMT4">
                  <p:embed/>
                </p:oleObj>
              </mc:Choice>
              <mc:Fallback>
                <p:oleObj name="Equation" r:id="rId6" imgW="914400" imgH="215640" progId="Equation.DSMT4">
                  <p:embed/>
                  <p:pic>
                    <p:nvPicPr>
                      <p:cNvPr id="8" name="Object 7">
                        <a:extLst>
                          <a:ext uri="{FF2B5EF4-FFF2-40B4-BE49-F238E27FC236}">
                            <a16:creationId xmlns:a16="http://schemas.microsoft.com/office/drawing/2014/main" id="{8201A9F8-2CC9-4762-8AB3-7034B0A71B06}"/>
                          </a:ext>
                        </a:extLst>
                      </p:cNvPr>
                      <p:cNvPicPr/>
                      <p:nvPr/>
                    </p:nvPicPr>
                    <p:blipFill>
                      <a:blip r:embed="rId7"/>
                      <a:stretch>
                        <a:fillRect/>
                      </a:stretch>
                    </p:blipFill>
                    <p:spPr>
                      <a:xfrm>
                        <a:off x="3511550" y="2103438"/>
                        <a:ext cx="2119313" cy="501650"/>
                      </a:xfrm>
                      <a:prstGeom prst="rect">
                        <a:avLst/>
                      </a:prstGeom>
                    </p:spPr>
                  </p:pic>
                </p:oleObj>
              </mc:Fallback>
            </mc:AlternateContent>
          </a:graphicData>
        </a:graphic>
      </p:graphicFrame>
      <p:pic>
        <p:nvPicPr>
          <p:cNvPr id="9" name="Audio 8">
            <a:hlinkClick r:id="" action="ppaction://media"/>
            <a:extLst>
              <a:ext uri="{FF2B5EF4-FFF2-40B4-BE49-F238E27FC236}">
                <a16:creationId xmlns:a16="http://schemas.microsoft.com/office/drawing/2014/main" id="{AFB27C83-7626-4791-889A-6137168B6E5C}"/>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479963708"/>
      </p:ext>
    </p:extLst>
  </p:cSld>
  <p:clrMapOvr>
    <a:masterClrMapping/>
  </p:clrMapOvr>
  <mc:AlternateContent xmlns:mc="http://schemas.openxmlformats.org/markup-compatibility/2006">
    <mc:Choice xmlns:p14="http://schemas.microsoft.com/office/powerpoint/2010/main" Requires="p14">
      <p:transition spd="slow" p14:dur="2000" advTm="35416"/>
    </mc:Choice>
    <mc:Fallback>
      <p:transition spd="slow" advTm="354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adjoint of the adjoint</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 that is, the adjoint of the adjoint of a</a:t>
            </a:r>
            <a:br>
              <a:rPr lang="en-US" dirty="0"/>
            </a:br>
            <a:r>
              <a:rPr lang="en-US" dirty="0"/>
              <a:t> 	linear map is the map itself.</a:t>
            </a:r>
          </a:p>
          <a:p>
            <a:pPr marL="457200" lvl="1" indent="0">
              <a:buNone/>
            </a:pPr>
            <a:endParaRPr lang="en-US" dirty="0"/>
          </a:p>
          <a:p>
            <a:pPr marL="0" indent="0">
              <a:buNone/>
            </a:pPr>
            <a:r>
              <a:rPr lang="en-US" dirty="0"/>
              <a:t>Proof:</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Therefore,                    ▮</a:t>
            </a:r>
          </a:p>
          <a:p>
            <a:pPr marL="0" indent="0">
              <a:buNone/>
            </a:pPr>
            <a:endParaRPr lang="en-US" dirty="0"/>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4</a:t>
            </a:fld>
            <a:endParaRPr lang="en-CA"/>
          </a:p>
        </p:txBody>
      </p:sp>
      <p:graphicFrame>
        <p:nvGraphicFramePr>
          <p:cNvPr id="9" name="Object 8">
            <a:extLst>
              <a:ext uri="{FF2B5EF4-FFF2-40B4-BE49-F238E27FC236}">
                <a16:creationId xmlns:a16="http://schemas.microsoft.com/office/drawing/2014/main" id="{A53F62CE-81B7-4BDF-A29D-A2A028A46360}"/>
              </a:ext>
            </a:extLst>
          </p:cNvPr>
          <p:cNvGraphicFramePr>
            <a:graphicFrameLocks noChangeAspect="1"/>
          </p:cNvGraphicFramePr>
          <p:nvPr>
            <p:extLst>
              <p:ext uri="{D42A27DB-BD31-4B8C-83A1-F6EECF244321}">
                <p14:modId xmlns:p14="http://schemas.microsoft.com/office/powerpoint/2010/main" val="973358333"/>
              </p:ext>
            </p:extLst>
          </p:nvPr>
        </p:nvGraphicFramePr>
        <p:xfrm>
          <a:off x="1645708" y="3135271"/>
          <a:ext cx="2036763" cy="509588"/>
        </p:xfrm>
        <a:graphic>
          <a:graphicData uri="http://schemas.openxmlformats.org/presentationml/2006/ole">
            <mc:AlternateContent xmlns:mc="http://schemas.openxmlformats.org/markup-compatibility/2006">
              <mc:Choice xmlns:v="urn:schemas-microsoft-com:vml" Requires="v">
                <p:oleObj spid="_x0000_s514106" name="Equation" r:id="rId6" imgW="965160" imgH="241200" progId="Equation.DSMT4">
                  <p:embed/>
                </p:oleObj>
              </mc:Choice>
              <mc:Fallback>
                <p:oleObj name="Equation" r:id="rId6" imgW="965160" imgH="241200" progId="Equation.DSMT4">
                  <p:embed/>
                  <p:pic>
                    <p:nvPicPr>
                      <p:cNvPr id="8" name="Object 7">
                        <a:extLst>
                          <a:ext uri="{FF2B5EF4-FFF2-40B4-BE49-F238E27FC236}">
                            <a16:creationId xmlns:a16="http://schemas.microsoft.com/office/drawing/2014/main" id="{8201A9F8-2CC9-4762-8AB3-7034B0A71B06}"/>
                          </a:ext>
                        </a:extLst>
                      </p:cNvPr>
                      <p:cNvPicPr/>
                      <p:nvPr/>
                    </p:nvPicPr>
                    <p:blipFill>
                      <a:blip r:embed="rId7"/>
                      <a:stretch>
                        <a:fillRect/>
                      </a:stretch>
                    </p:blipFill>
                    <p:spPr>
                      <a:xfrm>
                        <a:off x="1645708" y="3135271"/>
                        <a:ext cx="2036763" cy="509588"/>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5FDA95B-9A2A-4F4D-A6AF-E9F133FF2CE5}"/>
              </a:ext>
            </a:extLst>
          </p:cNvPr>
          <p:cNvGraphicFramePr>
            <a:graphicFrameLocks noChangeAspect="1"/>
          </p:cNvGraphicFramePr>
          <p:nvPr>
            <p:extLst>
              <p:ext uri="{D42A27DB-BD31-4B8C-83A1-F6EECF244321}">
                <p14:modId xmlns:p14="http://schemas.microsoft.com/office/powerpoint/2010/main" val="3669562032"/>
              </p:ext>
            </p:extLst>
          </p:nvPr>
        </p:nvGraphicFramePr>
        <p:xfrm>
          <a:off x="1376622" y="1944142"/>
          <a:ext cx="1150937" cy="563562"/>
        </p:xfrm>
        <a:graphic>
          <a:graphicData uri="http://schemas.openxmlformats.org/presentationml/2006/ole">
            <mc:AlternateContent xmlns:mc="http://schemas.openxmlformats.org/markup-compatibility/2006">
              <mc:Choice xmlns:v="urn:schemas-microsoft-com:vml" Requires="v">
                <p:oleObj spid="_x0000_s514107" name="Equation" r:id="rId8" imgW="545760" imgH="266400" progId="Equation.DSMT4">
                  <p:embed/>
                </p:oleObj>
              </mc:Choice>
              <mc:Fallback>
                <p:oleObj name="Equation" r:id="rId8" imgW="545760" imgH="266400" progId="Equation.DSMT4">
                  <p:embed/>
                  <p:pic>
                    <p:nvPicPr>
                      <p:cNvPr id="9" name="Object 8">
                        <a:extLst>
                          <a:ext uri="{FF2B5EF4-FFF2-40B4-BE49-F238E27FC236}">
                            <a16:creationId xmlns:a16="http://schemas.microsoft.com/office/drawing/2014/main" id="{A53F62CE-81B7-4BDF-A29D-A2A028A46360}"/>
                          </a:ext>
                        </a:extLst>
                      </p:cNvPr>
                      <p:cNvPicPr/>
                      <p:nvPr/>
                    </p:nvPicPr>
                    <p:blipFill>
                      <a:blip r:embed="rId9"/>
                      <a:stretch>
                        <a:fillRect/>
                      </a:stretch>
                    </p:blipFill>
                    <p:spPr>
                      <a:xfrm>
                        <a:off x="1376622" y="1944142"/>
                        <a:ext cx="1150937" cy="563562"/>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03219232-502C-47CE-8156-80EF1BDEBF9D}"/>
              </a:ext>
            </a:extLst>
          </p:cNvPr>
          <p:cNvGraphicFramePr>
            <a:graphicFrameLocks noChangeAspect="1"/>
          </p:cNvGraphicFramePr>
          <p:nvPr>
            <p:extLst>
              <p:ext uri="{D42A27DB-BD31-4B8C-83A1-F6EECF244321}">
                <p14:modId xmlns:p14="http://schemas.microsoft.com/office/powerpoint/2010/main" val="1212533739"/>
              </p:ext>
            </p:extLst>
          </p:nvPr>
        </p:nvGraphicFramePr>
        <p:xfrm>
          <a:off x="2527559" y="3638588"/>
          <a:ext cx="1260475" cy="563563"/>
        </p:xfrm>
        <a:graphic>
          <a:graphicData uri="http://schemas.openxmlformats.org/presentationml/2006/ole">
            <mc:AlternateContent xmlns:mc="http://schemas.openxmlformats.org/markup-compatibility/2006">
              <mc:Choice xmlns:v="urn:schemas-microsoft-com:vml" Requires="v">
                <p:oleObj spid="_x0000_s514108" name="Equation" r:id="rId10" imgW="596880" imgH="266400" progId="Equation.DSMT4">
                  <p:embed/>
                </p:oleObj>
              </mc:Choice>
              <mc:Fallback>
                <p:oleObj name="Equation" r:id="rId10" imgW="596880" imgH="266400" progId="Equation.DSMT4">
                  <p:embed/>
                  <p:pic>
                    <p:nvPicPr>
                      <p:cNvPr id="9" name="Object 8">
                        <a:extLst>
                          <a:ext uri="{FF2B5EF4-FFF2-40B4-BE49-F238E27FC236}">
                            <a16:creationId xmlns:a16="http://schemas.microsoft.com/office/drawing/2014/main" id="{A53F62CE-81B7-4BDF-A29D-A2A028A46360}"/>
                          </a:ext>
                        </a:extLst>
                      </p:cNvPr>
                      <p:cNvPicPr/>
                      <p:nvPr/>
                    </p:nvPicPr>
                    <p:blipFill>
                      <a:blip r:embed="rId11"/>
                      <a:stretch>
                        <a:fillRect/>
                      </a:stretch>
                    </p:blipFill>
                    <p:spPr>
                      <a:xfrm>
                        <a:off x="2527559" y="3638588"/>
                        <a:ext cx="1260475" cy="563563"/>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BE98B943-90AE-4E87-9854-087D05EC41D0}"/>
              </a:ext>
            </a:extLst>
          </p:cNvPr>
          <p:cNvGraphicFramePr>
            <a:graphicFrameLocks noChangeAspect="1"/>
          </p:cNvGraphicFramePr>
          <p:nvPr>
            <p:extLst>
              <p:ext uri="{D42A27DB-BD31-4B8C-83A1-F6EECF244321}">
                <p14:modId xmlns:p14="http://schemas.microsoft.com/office/powerpoint/2010/main" val="1133084636"/>
              </p:ext>
            </p:extLst>
          </p:nvPr>
        </p:nvGraphicFramePr>
        <p:xfrm>
          <a:off x="2527559" y="4148247"/>
          <a:ext cx="1635125" cy="725488"/>
        </p:xfrm>
        <a:graphic>
          <a:graphicData uri="http://schemas.openxmlformats.org/presentationml/2006/ole">
            <mc:AlternateContent xmlns:mc="http://schemas.openxmlformats.org/markup-compatibility/2006">
              <mc:Choice xmlns:v="urn:schemas-microsoft-com:vml" Requires="v">
                <p:oleObj spid="_x0000_s514109" name="Equation" r:id="rId12" imgW="774360" imgH="342720" progId="Equation.DSMT4">
                  <p:embed/>
                </p:oleObj>
              </mc:Choice>
              <mc:Fallback>
                <p:oleObj name="Equation" r:id="rId12" imgW="774360" imgH="342720" progId="Equation.DSMT4">
                  <p:embed/>
                  <p:pic>
                    <p:nvPicPr>
                      <p:cNvPr id="16" name="Object 15">
                        <a:extLst>
                          <a:ext uri="{FF2B5EF4-FFF2-40B4-BE49-F238E27FC236}">
                            <a16:creationId xmlns:a16="http://schemas.microsoft.com/office/drawing/2014/main" id="{03219232-502C-47CE-8156-80EF1BDEBF9D}"/>
                          </a:ext>
                        </a:extLst>
                      </p:cNvPr>
                      <p:cNvPicPr/>
                      <p:nvPr/>
                    </p:nvPicPr>
                    <p:blipFill>
                      <a:blip r:embed="rId13"/>
                      <a:stretch>
                        <a:fillRect/>
                      </a:stretch>
                    </p:blipFill>
                    <p:spPr>
                      <a:xfrm>
                        <a:off x="2527559" y="4148247"/>
                        <a:ext cx="1635125" cy="725488"/>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4B3B158E-E059-49CC-856A-87DD2C06AC19}"/>
              </a:ext>
            </a:extLst>
          </p:cNvPr>
          <p:cNvGraphicFramePr>
            <a:graphicFrameLocks noChangeAspect="1"/>
          </p:cNvGraphicFramePr>
          <p:nvPr>
            <p:extLst>
              <p:ext uri="{D42A27DB-BD31-4B8C-83A1-F6EECF244321}">
                <p14:modId xmlns:p14="http://schemas.microsoft.com/office/powerpoint/2010/main" val="3713935828"/>
              </p:ext>
            </p:extLst>
          </p:nvPr>
        </p:nvGraphicFramePr>
        <p:xfrm>
          <a:off x="2527559" y="4848726"/>
          <a:ext cx="1582738" cy="671512"/>
        </p:xfrm>
        <a:graphic>
          <a:graphicData uri="http://schemas.openxmlformats.org/presentationml/2006/ole">
            <mc:AlternateContent xmlns:mc="http://schemas.openxmlformats.org/markup-compatibility/2006">
              <mc:Choice xmlns:v="urn:schemas-microsoft-com:vml" Requires="v">
                <p:oleObj spid="_x0000_s514110" name="Equation" r:id="rId14" imgW="749160" imgH="317160" progId="Equation.DSMT4">
                  <p:embed/>
                </p:oleObj>
              </mc:Choice>
              <mc:Fallback>
                <p:oleObj name="Equation" r:id="rId14" imgW="749160" imgH="317160" progId="Equation.DSMT4">
                  <p:embed/>
                  <p:pic>
                    <p:nvPicPr>
                      <p:cNvPr id="17" name="Object 16">
                        <a:extLst>
                          <a:ext uri="{FF2B5EF4-FFF2-40B4-BE49-F238E27FC236}">
                            <a16:creationId xmlns:a16="http://schemas.microsoft.com/office/drawing/2014/main" id="{BE98B943-90AE-4E87-9854-087D05EC41D0}"/>
                          </a:ext>
                        </a:extLst>
                      </p:cNvPr>
                      <p:cNvPicPr/>
                      <p:nvPr/>
                    </p:nvPicPr>
                    <p:blipFill>
                      <a:blip r:embed="rId15"/>
                      <a:stretch>
                        <a:fillRect/>
                      </a:stretch>
                    </p:blipFill>
                    <p:spPr>
                      <a:xfrm>
                        <a:off x="2527559" y="4848726"/>
                        <a:ext cx="1582738" cy="671512"/>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F4991EF-6E2E-4582-AB13-73CF39A502C7}"/>
              </a:ext>
            </a:extLst>
          </p:cNvPr>
          <p:cNvGraphicFramePr>
            <a:graphicFrameLocks noChangeAspect="1"/>
          </p:cNvGraphicFramePr>
          <p:nvPr>
            <p:extLst>
              <p:ext uri="{D42A27DB-BD31-4B8C-83A1-F6EECF244321}">
                <p14:modId xmlns:p14="http://schemas.microsoft.com/office/powerpoint/2010/main" val="3172839388"/>
              </p:ext>
            </p:extLst>
          </p:nvPr>
        </p:nvGraphicFramePr>
        <p:xfrm>
          <a:off x="2782352" y="5481961"/>
          <a:ext cx="1125537" cy="563563"/>
        </p:xfrm>
        <a:graphic>
          <a:graphicData uri="http://schemas.openxmlformats.org/presentationml/2006/ole">
            <mc:AlternateContent xmlns:mc="http://schemas.openxmlformats.org/markup-compatibility/2006">
              <mc:Choice xmlns:v="urn:schemas-microsoft-com:vml" Requires="v">
                <p:oleObj spid="_x0000_s514111" name="Equation" r:id="rId16" imgW="533160" imgH="266400" progId="Equation.DSMT4">
                  <p:embed/>
                </p:oleObj>
              </mc:Choice>
              <mc:Fallback>
                <p:oleObj name="Equation" r:id="rId16" imgW="533160" imgH="266400" progId="Equation.DSMT4">
                  <p:embed/>
                  <p:pic>
                    <p:nvPicPr>
                      <p:cNvPr id="15" name="Object 14">
                        <a:extLst>
                          <a:ext uri="{FF2B5EF4-FFF2-40B4-BE49-F238E27FC236}">
                            <a16:creationId xmlns:a16="http://schemas.microsoft.com/office/drawing/2014/main" id="{F5FDA95B-9A2A-4F4D-A6AF-E9F133FF2CE5}"/>
                          </a:ext>
                        </a:extLst>
                      </p:cNvPr>
                      <p:cNvPicPr/>
                      <p:nvPr/>
                    </p:nvPicPr>
                    <p:blipFill>
                      <a:blip r:embed="rId17"/>
                      <a:stretch>
                        <a:fillRect/>
                      </a:stretch>
                    </p:blipFill>
                    <p:spPr>
                      <a:xfrm>
                        <a:off x="2782352" y="5481961"/>
                        <a:ext cx="1125537" cy="563563"/>
                      </a:xfrm>
                      <a:prstGeom prst="rect">
                        <a:avLst/>
                      </a:prstGeom>
                    </p:spPr>
                  </p:pic>
                </p:oleObj>
              </mc:Fallback>
            </mc:AlternateContent>
          </a:graphicData>
        </a:graphic>
      </p:graphicFrame>
      <p:pic>
        <p:nvPicPr>
          <p:cNvPr id="8" name="Audio 7">
            <a:hlinkClick r:id="" action="ppaction://media"/>
            <a:extLst>
              <a:ext uri="{FF2B5EF4-FFF2-40B4-BE49-F238E27FC236}">
                <a16:creationId xmlns:a16="http://schemas.microsoft.com/office/drawing/2014/main" id="{0D06E480-BB60-41DF-8012-F259DA0C053D}"/>
              </a:ext>
            </a:extLst>
          </p:cNvPr>
          <p:cNvPicPr>
            <a:picLocks noChangeAspect="1"/>
          </p:cNvPicPr>
          <p:nvPr>
            <a:audioFile r:link="rId4"/>
            <p:extLst>
              <p:ext uri="{DAA4B4D4-6D71-4841-9C94-3DE7FCFB9230}">
                <p14:media xmlns:p14="http://schemas.microsoft.com/office/powerpoint/2010/main" r:embed="rId3"/>
              </p:ext>
            </p:extLst>
          </p:nvPr>
        </p:nvPicPr>
        <p:blipFill>
          <a:blip r:embed="rId1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061719265"/>
      </p:ext>
    </p:extLst>
  </p:cSld>
  <p:clrMapOvr>
    <a:masterClrMapping/>
  </p:clrMapOvr>
  <mc:AlternateContent xmlns:mc="http://schemas.openxmlformats.org/markup-compatibility/2006">
    <mc:Choice xmlns:p14="http://schemas.microsoft.com/office/powerpoint/2010/main" Requires="p14">
      <p:transition spd="slow" p14:dur="2000" advTm="98073"/>
    </mc:Choice>
    <mc:Fallback>
      <p:transition spd="slow" advTm="98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9" end="9"/>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adjoint of a linear combination</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endParaRPr lang="en-US" dirty="0"/>
          </a:p>
          <a:p>
            <a:pPr marL="457200" lvl="1" indent="0">
              <a:buNone/>
            </a:pPr>
            <a:endParaRPr lang="en-US" dirty="0"/>
          </a:p>
          <a:p>
            <a:pPr marL="0" indent="0">
              <a:buNone/>
            </a:pPr>
            <a:r>
              <a:rPr lang="en-US" dirty="0"/>
              <a:t>Proof:</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Therefore,                                                    ▮</a:t>
            </a:r>
          </a:p>
          <a:p>
            <a:pPr marL="0" indent="0">
              <a:buNone/>
            </a:pPr>
            <a:endParaRPr lang="en-US" dirty="0"/>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5</a:t>
            </a:fld>
            <a:endParaRPr lang="en-CA"/>
          </a:p>
        </p:txBody>
      </p:sp>
      <p:graphicFrame>
        <p:nvGraphicFramePr>
          <p:cNvPr id="9" name="Object 8">
            <a:extLst>
              <a:ext uri="{FF2B5EF4-FFF2-40B4-BE49-F238E27FC236}">
                <a16:creationId xmlns:a16="http://schemas.microsoft.com/office/drawing/2014/main" id="{A53F62CE-81B7-4BDF-A29D-A2A028A46360}"/>
              </a:ext>
            </a:extLst>
          </p:cNvPr>
          <p:cNvGraphicFramePr>
            <a:graphicFrameLocks noChangeAspect="1"/>
          </p:cNvGraphicFramePr>
          <p:nvPr>
            <p:extLst>
              <p:ext uri="{D42A27DB-BD31-4B8C-83A1-F6EECF244321}">
                <p14:modId xmlns:p14="http://schemas.microsoft.com/office/powerpoint/2010/main" val="1080375956"/>
              </p:ext>
            </p:extLst>
          </p:nvPr>
        </p:nvGraphicFramePr>
        <p:xfrm>
          <a:off x="1899703" y="2864101"/>
          <a:ext cx="4421188" cy="617537"/>
        </p:xfrm>
        <a:graphic>
          <a:graphicData uri="http://schemas.openxmlformats.org/presentationml/2006/ole">
            <mc:AlternateContent xmlns:mc="http://schemas.openxmlformats.org/markup-compatibility/2006">
              <mc:Choice xmlns:v="urn:schemas-microsoft-com:vml" Requires="v">
                <p:oleObj spid="_x0000_s516118" name="Equation" r:id="rId6" imgW="2095200" imgH="291960" progId="Equation.DSMT4">
                  <p:embed/>
                </p:oleObj>
              </mc:Choice>
              <mc:Fallback>
                <p:oleObj name="Equation" r:id="rId6" imgW="2095200" imgH="291960" progId="Equation.DSMT4">
                  <p:embed/>
                  <p:pic>
                    <p:nvPicPr>
                      <p:cNvPr id="9" name="Object 8">
                        <a:extLst>
                          <a:ext uri="{FF2B5EF4-FFF2-40B4-BE49-F238E27FC236}">
                            <a16:creationId xmlns:a16="http://schemas.microsoft.com/office/drawing/2014/main" id="{A53F62CE-81B7-4BDF-A29D-A2A028A46360}"/>
                          </a:ext>
                        </a:extLst>
                      </p:cNvPr>
                      <p:cNvPicPr/>
                      <p:nvPr/>
                    </p:nvPicPr>
                    <p:blipFill>
                      <a:blip r:embed="rId7"/>
                      <a:stretch>
                        <a:fillRect/>
                      </a:stretch>
                    </p:blipFill>
                    <p:spPr>
                      <a:xfrm>
                        <a:off x="1899703" y="2864101"/>
                        <a:ext cx="4421188" cy="617537"/>
                      </a:xfrm>
                      <a:prstGeom prst="rect">
                        <a:avLst/>
                      </a:prstGeom>
                    </p:spPr>
                  </p:pic>
                </p:oleObj>
              </mc:Fallback>
            </mc:AlternateContent>
          </a:graphicData>
        </a:graphic>
      </p:graphicFrame>
      <p:graphicFrame>
        <p:nvGraphicFramePr>
          <p:cNvPr id="15" name="Object 14">
            <a:extLst>
              <a:ext uri="{FF2B5EF4-FFF2-40B4-BE49-F238E27FC236}">
                <a16:creationId xmlns:a16="http://schemas.microsoft.com/office/drawing/2014/main" id="{F5FDA95B-9A2A-4F4D-A6AF-E9F133FF2CE5}"/>
              </a:ext>
            </a:extLst>
          </p:cNvPr>
          <p:cNvGraphicFramePr>
            <a:graphicFrameLocks noChangeAspect="1"/>
          </p:cNvGraphicFramePr>
          <p:nvPr>
            <p:extLst>
              <p:ext uri="{D42A27DB-BD31-4B8C-83A1-F6EECF244321}">
                <p14:modId xmlns:p14="http://schemas.microsoft.com/office/powerpoint/2010/main" val="3357369125"/>
              </p:ext>
            </p:extLst>
          </p:nvPr>
        </p:nvGraphicFramePr>
        <p:xfrm>
          <a:off x="1439863" y="1931404"/>
          <a:ext cx="3132137" cy="511175"/>
        </p:xfrm>
        <a:graphic>
          <a:graphicData uri="http://schemas.openxmlformats.org/presentationml/2006/ole">
            <mc:AlternateContent xmlns:mc="http://schemas.openxmlformats.org/markup-compatibility/2006">
              <mc:Choice xmlns:v="urn:schemas-microsoft-com:vml" Requires="v">
                <p:oleObj spid="_x0000_s516119" name="Equation" r:id="rId8" imgW="1485720" imgH="241200" progId="Equation.DSMT4">
                  <p:embed/>
                </p:oleObj>
              </mc:Choice>
              <mc:Fallback>
                <p:oleObj name="Equation" r:id="rId8" imgW="1485720" imgH="241200" progId="Equation.DSMT4">
                  <p:embed/>
                  <p:pic>
                    <p:nvPicPr>
                      <p:cNvPr id="15" name="Object 14">
                        <a:extLst>
                          <a:ext uri="{FF2B5EF4-FFF2-40B4-BE49-F238E27FC236}">
                            <a16:creationId xmlns:a16="http://schemas.microsoft.com/office/drawing/2014/main" id="{F5FDA95B-9A2A-4F4D-A6AF-E9F133FF2CE5}"/>
                          </a:ext>
                        </a:extLst>
                      </p:cNvPr>
                      <p:cNvPicPr/>
                      <p:nvPr/>
                    </p:nvPicPr>
                    <p:blipFill>
                      <a:blip r:embed="rId9"/>
                      <a:stretch>
                        <a:fillRect/>
                      </a:stretch>
                    </p:blipFill>
                    <p:spPr>
                      <a:xfrm>
                        <a:off x="1439863" y="1931404"/>
                        <a:ext cx="3132137" cy="511175"/>
                      </a:xfrm>
                      <a:prstGeom prst="rect">
                        <a:avLst/>
                      </a:prstGeom>
                    </p:spPr>
                  </p:pic>
                </p:oleObj>
              </mc:Fallback>
            </mc:AlternateContent>
          </a:graphicData>
        </a:graphic>
      </p:graphicFrame>
      <p:graphicFrame>
        <p:nvGraphicFramePr>
          <p:cNvPr id="16" name="Object 15">
            <a:extLst>
              <a:ext uri="{FF2B5EF4-FFF2-40B4-BE49-F238E27FC236}">
                <a16:creationId xmlns:a16="http://schemas.microsoft.com/office/drawing/2014/main" id="{03219232-502C-47CE-8156-80EF1BDEBF9D}"/>
              </a:ext>
            </a:extLst>
          </p:cNvPr>
          <p:cNvGraphicFramePr>
            <a:graphicFrameLocks noChangeAspect="1"/>
          </p:cNvGraphicFramePr>
          <p:nvPr>
            <p:extLst>
              <p:ext uri="{D42A27DB-BD31-4B8C-83A1-F6EECF244321}">
                <p14:modId xmlns:p14="http://schemas.microsoft.com/office/powerpoint/2010/main" val="850638925"/>
              </p:ext>
            </p:extLst>
          </p:nvPr>
        </p:nvGraphicFramePr>
        <p:xfrm>
          <a:off x="4055356" y="3520369"/>
          <a:ext cx="2868612" cy="457200"/>
        </p:xfrm>
        <a:graphic>
          <a:graphicData uri="http://schemas.openxmlformats.org/presentationml/2006/ole">
            <mc:AlternateContent xmlns:mc="http://schemas.openxmlformats.org/markup-compatibility/2006">
              <mc:Choice xmlns:v="urn:schemas-microsoft-com:vml" Requires="v">
                <p:oleObj spid="_x0000_s516120" name="Equation" r:id="rId10" imgW="1358640" imgH="215640" progId="Equation.DSMT4">
                  <p:embed/>
                </p:oleObj>
              </mc:Choice>
              <mc:Fallback>
                <p:oleObj name="Equation" r:id="rId10" imgW="1358640" imgH="215640" progId="Equation.DSMT4">
                  <p:embed/>
                  <p:pic>
                    <p:nvPicPr>
                      <p:cNvPr id="16" name="Object 15">
                        <a:extLst>
                          <a:ext uri="{FF2B5EF4-FFF2-40B4-BE49-F238E27FC236}">
                            <a16:creationId xmlns:a16="http://schemas.microsoft.com/office/drawing/2014/main" id="{03219232-502C-47CE-8156-80EF1BDEBF9D}"/>
                          </a:ext>
                        </a:extLst>
                      </p:cNvPr>
                      <p:cNvPicPr/>
                      <p:nvPr/>
                    </p:nvPicPr>
                    <p:blipFill>
                      <a:blip r:embed="rId11"/>
                      <a:stretch>
                        <a:fillRect/>
                      </a:stretch>
                    </p:blipFill>
                    <p:spPr>
                      <a:xfrm>
                        <a:off x="4055356" y="3520369"/>
                        <a:ext cx="2868612" cy="457200"/>
                      </a:xfrm>
                      <a:prstGeom prst="rect">
                        <a:avLst/>
                      </a:prstGeom>
                    </p:spPr>
                  </p:pic>
                </p:oleObj>
              </mc:Fallback>
            </mc:AlternateContent>
          </a:graphicData>
        </a:graphic>
      </p:graphicFrame>
      <p:graphicFrame>
        <p:nvGraphicFramePr>
          <p:cNvPr id="17" name="Object 16">
            <a:extLst>
              <a:ext uri="{FF2B5EF4-FFF2-40B4-BE49-F238E27FC236}">
                <a16:creationId xmlns:a16="http://schemas.microsoft.com/office/drawing/2014/main" id="{BE98B943-90AE-4E87-9854-087D05EC41D0}"/>
              </a:ext>
            </a:extLst>
          </p:cNvPr>
          <p:cNvGraphicFramePr>
            <a:graphicFrameLocks noChangeAspect="1"/>
          </p:cNvGraphicFramePr>
          <p:nvPr>
            <p:extLst>
              <p:ext uri="{D42A27DB-BD31-4B8C-83A1-F6EECF244321}">
                <p14:modId xmlns:p14="http://schemas.microsoft.com/office/powerpoint/2010/main" val="716141617"/>
              </p:ext>
            </p:extLst>
          </p:nvPr>
        </p:nvGraphicFramePr>
        <p:xfrm>
          <a:off x="4055356" y="4007996"/>
          <a:ext cx="2947987" cy="509587"/>
        </p:xfrm>
        <a:graphic>
          <a:graphicData uri="http://schemas.openxmlformats.org/presentationml/2006/ole">
            <mc:AlternateContent xmlns:mc="http://schemas.openxmlformats.org/markup-compatibility/2006">
              <mc:Choice xmlns:v="urn:schemas-microsoft-com:vml" Requires="v">
                <p:oleObj spid="_x0000_s516121" name="Equation" r:id="rId12" imgW="1396800" imgH="241200" progId="Equation.DSMT4">
                  <p:embed/>
                </p:oleObj>
              </mc:Choice>
              <mc:Fallback>
                <p:oleObj name="Equation" r:id="rId12" imgW="1396800" imgH="241200" progId="Equation.DSMT4">
                  <p:embed/>
                  <p:pic>
                    <p:nvPicPr>
                      <p:cNvPr id="17" name="Object 16">
                        <a:extLst>
                          <a:ext uri="{FF2B5EF4-FFF2-40B4-BE49-F238E27FC236}">
                            <a16:creationId xmlns:a16="http://schemas.microsoft.com/office/drawing/2014/main" id="{BE98B943-90AE-4E87-9854-087D05EC41D0}"/>
                          </a:ext>
                        </a:extLst>
                      </p:cNvPr>
                      <p:cNvPicPr/>
                      <p:nvPr/>
                    </p:nvPicPr>
                    <p:blipFill>
                      <a:blip r:embed="rId13"/>
                      <a:stretch>
                        <a:fillRect/>
                      </a:stretch>
                    </p:blipFill>
                    <p:spPr>
                      <a:xfrm>
                        <a:off x="4055356" y="4007996"/>
                        <a:ext cx="2947987" cy="509587"/>
                      </a:xfrm>
                      <a:prstGeom prst="rect">
                        <a:avLst/>
                      </a:prstGeom>
                    </p:spPr>
                  </p:pic>
                </p:oleObj>
              </mc:Fallback>
            </mc:AlternateContent>
          </a:graphicData>
        </a:graphic>
      </p:graphicFrame>
      <p:graphicFrame>
        <p:nvGraphicFramePr>
          <p:cNvPr id="18" name="Object 17">
            <a:extLst>
              <a:ext uri="{FF2B5EF4-FFF2-40B4-BE49-F238E27FC236}">
                <a16:creationId xmlns:a16="http://schemas.microsoft.com/office/drawing/2014/main" id="{4B3B158E-E059-49CC-856A-87DD2C06AC19}"/>
              </a:ext>
            </a:extLst>
          </p:cNvPr>
          <p:cNvGraphicFramePr>
            <a:graphicFrameLocks noChangeAspect="1"/>
          </p:cNvGraphicFramePr>
          <p:nvPr>
            <p:extLst>
              <p:ext uri="{D42A27DB-BD31-4B8C-83A1-F6EECF244321}">
                <p14:modId xmlns:p14="http://schemas.microsoft.com/office/powerpoint/2010/main" val="3812696743"/>
              </p:ext>
            </p:extLst>
          </p:nvPr>
        </p:nvGraphicFramePr>
        <p:xfrm>
          <a:off x="4110297" y="4557492"/>
          <a:ext cx="2844800" cy="509587"/>
        </p:xfrm>
        <a:graphic>
          <a:graphicData uri="http://schemas.openxmlformats.org/presentationml/2006/ole">
            <mc:AlternateContent xmlns:mc="http://schemas.openxmlformats.org/markup-compatibility/2006">
              <mc:Choice xmlns:v="urn:schemas-microsoft-com:vml" Requires="v">
                <p:oleObj spid="_x0000_s516122" name="Equation" r:id="rId14" imgW="1346040" imgH="241200" progId="Equation.DSMT4">
                  <p:embed/>
                </p:oleObj>
              </mc:Choice>
              <mc:Fallback>
                <p:oleObj name="Equation" r:id="rId14" imgW="1346040" imgH="241200" progId="Equation.DSMT4">
                  <p:embed/>
                  <p:pic>
                    <p:nvPicPr>
                      <p:cNvPr id="18" name="Object 17">
                        <a:extLst>
                          <a:ext uri="{FF2B5EF4-FFF2-40B4-BE49-F238E27FC236}">
                            <a16:creationId xmlns:a16="http://schemas.microsoft.com/office/drawing/2014/main" id="{4B3B158E-E059-49CC-856A-87DD2C06AC19}"/>
                          </a:ext>
                        </a:extLst>
                      </p:cNvPr>
                      <p:cNvPicPr/>
                      <p:nvPr/>
                    </p:nvPicPr>
                    <p:blipFill>
                      <a:blip r:embed="rId15"/>
                      <a:stretch>
                        <a:fillRect/>
                      </a:stretch>
                    </p:blipFill>
                    <p:spPr>
                      <a:xfrm>
                        <a:off x="4110297" y="4557492"/>
                        <a:ext cx="2844800" cy="509587"/>
                      </a:xfrm>
                      <a:prstGeom prst="rect">
                        <a:avLst/>
                      </a:prstGeom>
                    </p:spPr>
                  </p:pic>
                </p:oleObj>
              </mc:Fallback>
            </mc:AlternateContent>
          </a:graphicData>
        </a:graphic>
      </p:graphicFrame>
      <p:graphicFrame>
        <p:nvGraphicFramePr>
          <p:cNvPr id="19" name="Object 18">
            <a:extLst>
              <a:ext uri="{FF2B5EF4-FFF2-40B4-BE49-F238E27FC236}">
                <a16:creationId xmlns:a16="http://schemas.microsoft.com/office/drawing/2014/main" id="{1F4991EF-6E2E-4582-AB13-73CF39A502C7}"/>
              </a:ext>
            </a:extLst>
          </p:cNvPr>
          <p:cNvGraphicFramePr>
            <a:graphicFrameLocks noChangeAspect="1"/>
          </p:cNvGraphicFramePr>
          <p:nvPr>
            <p:extLst>
              <p:ext uri="{D42A27DB-BD31-4B8C-83A1-F6EECF244321}">
                <p14:modId xmlns:p14="http://schemas.microsoft.com/office/powerpoint/2010/main" val="597146589"/>
              </p:ext>
            </p:extLst>
          </p:nvPr>
        </p:nvGraphicFramePr>
        <p:xfrm>
          <a:off x="2760134" y="5566568"/>
          <a:ext cx="3135313" cy="509588"/>
        </p:xfrm>
        <a:graphic>
          <a:graphicData uri="http://schemas.openxmlformats.org/presentationml/2006/ole">
            <mc:AlternateContent xmlns:mc="http://schemas.openxmlformats.org/markup-compatibility/2006">
              <mc:Choice xmlns:v="urn:schemas-microsoft-com:vml" Requires="v">
                <p:oleObj spid="_x0000_s516123" name="Equation" r:id="rId16" imgW="1485720" imgH="241200" progId="Equation.DSMT4">
                  <p:embed/>
                </p:oleObj>
              </mc:Choice>
              <mc:Fallback>
                <p:oleObj name="Equation" r:id="rId16" imgW="1485720" imgH="241200" progId="Equation.DSMT4">
                  <p:embed/>
                  <p:pic>
                    <p:nvPicPr>
                      <p:cNvPr id="19" name="Object 18">
                        <a:extLst>
                          <a:ext uri="{FF2B5EF4-FFF2-40B4-BE49-F238E27FC236}">
                            <a16:creationId xmlns:a16="http://schemas.microsoft.com/office/drawing/2014/main" id="{1F4991EF-6E2E-4582-AB13-73CF39A502C7}"/>
                          </a:ext>
                        </a:extLst>
                      </p:cNvPr>
                      <p:cNvPicPr/>
                      <p:nvPr/>
                    </p:nvPicPr>
                    <p:blipFill>
                      <a:blip r:embed="rId17"/>
                      <a:stretch>
                        <a:fillRect/>
                      </a:stretch>
                    </p:blipFill>
                    <p:spPr>
                      <a:xfrm>
                        <a:off x="2760134" y="5566568"/>
                        <a:ext cx="3135313" cy="509588"/>
                      </a:xfrm>
                      <a:prstGeom prst="rect">
                        <a:avLst/>
                      </a:prstGeom>
                    </p:spPr>
                  </p:pic>
                </p:oleObj>
              </mc:Fallback>
            </mc:AlternateContent>
          </a:graphicData>
        </a:graphic>
      </p:graphicFrame>
      <p:graphicFrame>
        <p:nvGraphicFramePr>
          <p:cNvPr id="13" name="Object 12">
            <a:extLst>
              <a:ext uri="{FF2B5EF4-FFF2-40B4-BE49-F238E27FC236}">
                <a16:creationId xmlns:a16="http://schemas.microsoft.com/office/drawing/2014/main" id="{4273B845-2E14-430F-B1C8-4CD073F32311}"/>
              </a:ext>
            </a:extLst>
          </p:cNvPr>
          <p:cNvGraphicFramePr>
            <a:graphicFrameLocks noChangeAspect="1"/>
          </p:cNvGraphicFramePr>
          <p:nvPr>
            <p:extLst>
              <p:ext uri="{D42A27DB-BD31-4B8C-83A1-F6EECF244321}">
                <p14:modId xmlns:p14="http://schemas.microsoft.com/office/powerpoint/2010/main" val="2581520993"/>
              </p:ext>
            </p:extLst>
          </p:nvPr>
        </p:nvGraphicFramePr>
        <p:xfrm>
          <a:off x="4143021" y="5075238"/>
          <a:ext cx="2522538" cy="563562"/>
        </p:xfrm>
        <a:graphic>
          <a:graphicData uri="http://schemas.openxmlformats.org/presentationml/2006/ole">
            <mc:AlternateContent xmlns:mc="http://schemas.openxmlformats.org/markup-compatibility/2006">
              <mc:Choice xmlns:v="urn:schemas-microsoft-com:vml" Requires="v">
                <p:oleObj spid="_x0000_s516124" name="Equation" r:id="rId18" imgW="1193760" imgH="266400" progId="Equation.DSMT4">
                  <p:embed/>
                </p:oleObj>
              </mc:Choice>
              <mc:Fallback>
                <p:oleObj name="Equation" r:id="rId18" imgW="1193760" imgH="266400" progId="Equation.DSMT4">
                  <p:embed/>
                  <p:pic>
                    <p:nvPicPr>
                      <p:cNvPr id="18" name="Object 17">
                        <a:extLst>
                          <a:ext uri="{FF2B5EF4-FFF2-40B4-BE49-F238E27FC236}">
                            <a16:creationId xmlns:a16="http://schemas.microsoft.com/office/drawing/2014/main" id="{4B3B158E-E059-49CC-856A-87DD2C06AC19}"/>
                          </a:ext>
                        </a:extLst>
                      </p:cNvPr>
                      <p:cNvPicPr/>
                      <p:nvPr/>
                    </p:nvPicPr>
                    <p:blipFill>
                      <a:blip r:embed="rId19"/>
                      <a:stretch>
                        <a:fillRect/>
                      </a:stretch>
                    </p:blipFill>
                    <p:spPr>
                      <a:xfrm>
                        <a:off x="4143021" y="5075238"/>
                        <a:ext cx="2522538" cy="56356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585DB382-1F25-411E-A338-E24E0D2D7D81}"/>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1008953939"/>
      </p:ext>
    </p:extLst>
  </p:cSld>
  <p:clrMapOvr>
    <a:masterClrMapping/>
  </p:clrMapOvr>
  <mc:AlternateContent xmlns:mc="http://schemas.openxmlformats.org/markup-compatibility/2006">
    <mc:Choice xmlns:p14="http://schemas.microsoft.com/office/powerpoint/2010/main" Requires="p14">
      <p:transition spd="slow" p14:dur="2000" advTm="93369"/>
    </mc:Choice>
    <mc:Fallback>
      <p:transition spd="slow" advTm="933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0" end="10"/>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adjoint is a linear for real linear maps</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For real vector spaces, the adjoint is a linear.</a:t>
            </a:r>
          </a:p>
          <a:p>
            <a:pPr marL="457200" lvl="1" indent="0">
              <a:buNone/>
            </a:pPr>
            <a:endParaRPr lang="en-US" dirty="0"/>
          </a:p>
          <a:p>
            <a:pPr marL="0" indent="0">
              <a:buNone/>
            </a:pPr>
            <a:r>
              <a:rPr lang="en-US" dirty="0"/>
              <a:t>Proof:</a:t>
            </a:r>
          </a:p>
          <a:p>
            <a:pPr marL="0" indent="0">
              <a:buNone/>
            </a:pPr>
            <a:r>
              <a:rPr lang="en-US" dirty="0"/>
              <a:t>	For real numbers, the inner product is symmetric,</a:t>
            </a:r>
          </a:p>
          <a:p>
            <a:pPr marL="0" indent="0">
              <a:buNone/>
            </a:pPr>
            <a:r>
              <a:rPr lang="en-US" dirty="0"/>
              <a:t>	so we may modify the previous proof to show that</a:t>
            </a:r>
          </a:p>
          <a:p>
            <a:pPr marL="0" indent="0">
              <a:buNone/>
            </a:pPr>
            <a:r>
              <a:rPr lang="en-US" dirty="0"/>
              <a:t>                                                                                        ▮</a:t>
            </a:r>
          </a:p>
          <a:p>
            <a:pPr marL="0" indent="0">
              <a:buNone/>
            </a:pPr>
            <a:endParaRPr lang="en-US" dirty="0"/>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6</a:t>
            </a:fld>
            <a:endParaRPr lang="en-CA"/>
          </a:p>
        </p:txBody>
      </p:sp>
      <p:graphicFrame>
        <p:nvGraphicFramePr>
          <p:cNvPr id="19" name="Object 18">
            <a:extLst>
              <a:ext uri="{FF2B5EF4-FFF2-40B4-BE49-F238E27FC236}">
                <a16:creationId xmlns:a16="http://schemas.microsoft.com/office/drawing/2014/main" id="{1F4991EF-6E2E-4582-AB13-73CF39A502C7}"/>
              </a:ext>
            </a:extLst>
          </p:cNvPr>
          <p:cNvGraphicFramePr>
            <a:graphicFrameLocks noChangeAspect="1"/>
          </p:cNvGraphicFramePr>
          <p:nvPr>
            <p:extLst>
              <p:ext uri="{D42A27DB-BD31-4B8C-83A1-F6EECF244321}">
                <p14:modId xmlns:p14="http://schemas.microsoft.com/office/powerpoint/2010/main" val="881815558"/>
              </p:ext>
            </p:extLst>
          </p:nvPr>
        </p:nvGraphicFramePr>
        <p:xfrm>
          <a:off x="2979738" y="3970691"/>
          <a:ext cx="2947987" cy="509587"/>
        </p:xfrm>
        <a:graphic>
          <a:graphicData uri="http://schemas.openxmlformats.org/presentationml/2006/ole">
            <mc:AlternateContent xmlns:mc="http://schemas.openxmlformats.org/markup-compatibility/2006">
              <mc:Choice xmlns:v="urn:schemas-microsoft-com:vml" Requires="v">
                <p:oleObj spid="_x0000_s518148" name="Equation" r:id="rId6" imgW="1396800" imgH="241200" progId="Equation.DSMT4">
                  <p:embed/>
                </p:oleObj>
              </mc:Choice>
              <mc:Fallback>
                <p:oleObj name="Equation" r:id="rId6" imgW="1396800" imgH="241200" progId="Equation.DSMT4">
                  <p:embed/>
                  <p:pic>
                    <p:nvPicPr>
                      <p:cNvPr id="19" name="Object 18">
                        <a:extLst>
                          <a:ext uri="{FF2B5EF4-FFF2-40B4-BE49-F238E27FC236}">
                            <a16:creationId xmlns:a16="http://schemas.microsoft.com/office/drawing/2014/main" id="{1F4991EF-6E2E-4582-AB13-73CF39A502C7}"/>
                          </a:ext>
                        </a:extLst>
                      </p:cNvPr>
                      <p:cNvPicPr/>
                      <p:nvPr/>
                    </p:nvPicPr>
                    <p:blipFill>
                      <a:blip r:embed="rId7"/>
                      <a:stretch>
                        <a:fillRect/>
                      </a:stretch>
                    </p:blipFill>
                    <p:spPr>
                      <a:xfrm>
                        <a:off x="2979738" y="3970691"/>
                        <a:ext cx="2947987" cy="509587"/>
                      </a:xfrm>
                      <a:prstGeom prst="rect">
                        <a:avLst/>
                      </a:prstGeom>
                    </p:spPr>
                  </p:pic>
                </p:oleObj>
              </mc:Fallback>
            </mc:AlternateContent>
          </a:graphicData>
        </a:graphic>
      </p:graphicFrame>
      <p:pic>
        <p:nvPicPr>
          <p:cNvPr id="5" name="Audio 4">
            <a:hlinkClick r:id="" action="ppaction://media"/>
            <a:extLst>
              <a:ext uri="{FF2B5EF4-FFF2-40B4-BE49-F238E27FC236}">
                <a16:creationId xmlns:a16="http://schemas.microsoft.com/office/drawing/2014/main" id="{F5A424C8-97A6-42A8-A477-557E21683702}"/>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2604554421"/>
      </p:ext>
    </p:extLst>
  </p:cSld>
  <p:clrMapOvr>
    <a:masterClrMapping/>
  </p:clrMapOvr>
  <mc:AlternateContent xmlns:mc="http://schemas.openxmlformats.org/markup-compatibility/2006">
    <mc:Choice xmlns:p14="http://schemas.microsoft.com/office/powerpoint/2010/main" Requires="p14">
      <p:transition spd="slow" p14:dur="2000" advTm="29006"/>
    </mc:Choice>
    <mc:Fallback>
      <p:transition spd="slow" advTm="290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adjoint of a composition</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V </a:t>
            </a:r>
            <a:r>
              <a:rPr lang="en-US" dirty="0"/>
              <a:t>  and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V</a:t>
            </a:r>
            <a:r>
              <a:rPr lang="en-US" dirty="0">
                <a:latin typeface="Times New Roman" panose="02020603050405020304" pitchFamily="18" charset="0"/>
              </a:rPr>
              <a:t>  → </a:t>
            </a:r>
            <a:r>
              <a:rPr lang="en-US" b="1" dirty="0">
                <a:latin typeface="Edwardian Script ITC" panose="030303020407070D0804" pitchFamily="66" charset="0"/>
              </a:rPr>
              <a:t>W </a:t>
            </a:r>
            <a:r>
              <a:rPr lang="en-US" dirty="0"/>
              <a:t>,   then </a:t>
            </a:r>
            <a:r>
              <a:rPr lang="en-US" dirty="0">
                <a:latin typeface="Times New Roman" panose="02020603050405020304" pitchFamily="18" charset="0"/>
              </a:rPr>
              <a:t>(</a:t>
            </a:r>
            <a:r>
              <a:rPr lang="en-US" i="1" dirty="0">
                <a:latin typeface="Times New Roman" panose="02020603050405020304" pitchFamily="18" charset="0"/>
              </a:rPr>
              <a:t>BA</a:t>
            </a:r>
            <a:r>
              <a:rPr lang="en-US" dirty="0">
                <a:latin typeface="Times New Roman" panose="02020603050405020304" pitchFamily="18" charset="0"/>
              </a:rPr>
              <a:t>)</a:t>
            </a:r>
            <a:r>
              <a:rPr lang="en-US"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a:t>
            </a:r>
            <a:r>
              <a:rPr lang="en-US" i="1" dirty="0">
                <a:latin typeface="Times New Roman" panose="02020603050405020304" pitchFamily="18" charset="0"/>
              </a:rPr>
              <a:t>B</a:t>
            </a:r>
            <a:r>
              <a:rPr lang="en-US" baseline="30000" dirty="0">
                <a:latin typeface="Times New Roman" panose="02020603050405020304" pitchFamily="18" charset="0"/>
              </a:rPr>
              <a:t>*</a:t>
            </a:r>
            <a:r>
              <a:rPr lang="en-US" dirty="0"/>
              <a:t>.</a:t>
            </a:r>
          </a:p>
          <a:p>
            <a:pPr marL="457200" lvl="1" indent="0">
              <a:buNone/>
            </a:pPr>
            <a:endParaRPr lang="en-US" dirty="0"/>
          </a:p>
          <a:p>
            <a:pPr marL="0" indent="0">
              <a:buNone/>
            </a:pPr>
            <a:r>
              <a:rPr lang="en-US" dirty="0"/>
              <a:t>Proof:</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Therefore, </a:t>
            </a:r>
            <a:r>
              <a:rPr lang="en-US" dirty="0">
                <a:latin typeface="Times New Roman" panose="02020603050405020304" pitchFamily="18" charset="0"/>
              </a:rPr>
              <a:t>(</a:t>
            </a:r>
            <a:r>
              <a:rPr lang="en-US" i="1" dirty="0">
                <a:latin typeface="Times New Roman" panose="02020603050405020304" pitchFamily="18" charset="0"/>
              </a:rPr>
              <a:t>BA</a:t>
            </a:r>
            <a:r>
              <a:rPr lang="en-US" dirty="0">
                <a:latin typeface="Times New Roman" panose="02020603050405020304" pitchFamily="18" charset="0"/>
              </a:rPr>
              <a:t>)</a:t>
            </a:r>
            <a:r>
              <a:rPr lang="en-US"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A</a:t>
            </a:r>
            <a:r>
              <a:rPr lang="en-US" baseline="30000" dirty="0">
                <a:latin typeface="Times New Roman" panose="02020603050405020304" pitchFamily="18" charset="0"/>
              </a:rPr>
              <a:t>*</a:t>
            </a:r>
            <a:r>
              <a:rPr lang="en-US" i="1" dirty="0">
                <a:latin typeface="Times New Roman" panose="02020603050405020304" pitchFamily="18" charset="0"/>
              </a:rPr>
              <a:t>B</a:t>
            </a:r>
            <a:r>
              <a:rPr lang="en-US" baseline="30000" dirty="0">
                <a:latin typeface="Times New Roman" panose="02020603050405020304" pitchFamily="18" charset="0"/>
              </a:rPr>
              <a:t>*</a:t>
            </a:r>
            <a:r>
              <a:rPr lang="en-US" dirty="0"/>
              <a:t>. ▮</a:t>
            </a:r>
          </a:p>
          <a:p>
            <a:pPr marL="0" indent="0">
              <a:buNone/>
            </a:pPr>
            <a:endParaRPr lang="en-US" dirty="0"/>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7</a:t>
            </a:fld>
            <a:endParaRPr lang="en-CA"/>
          </a:p>
        </p:txBody>
      </p:sp>
      <p:graphicFrame>
        <p:nvGraphicFramePr>
          <p:cNvPr id="19" name="Object 18">
            <a:extLst>
              <a:ext uri="{FF2B5EF4-FFF2-40B4-BE49-F238E27FC236}">
                <a16:creationId xmlns:a16="http://schemas.microsoft.com/office/drawing/2014/main" id="{1F4991EF-6E2E-4582-AB13-73CF39A502C7}"/>
              </a:ext>
            </a:extLst>
          </p:cNvPr>
          <p:cNvGraphicFramePr>
            <a:graphicFrameLocks noChangeAspect="1"/>
          </p:cNvGraphicFramePr>
          <p:nvPr>
            <p:extLst>
              <p:ext uri="{D42A27DB-BD31-4B8C-83A1-F6EECF244321}">
                <p14:modId xmlns:p14="http://schemas.microsoft.com/office/powerpoint/2010/main" val="2463213258"/>
              </p:ext>
            </p:extLst>
          </p:nvPr>
        </p:nvGraphicFramePr>
        <p:xfrm>
          <a:off x="2181225" y="3121025"/>
          <a:ext cx="2947988" cy="615950"/>
        </p:xfrm>
        <a:graphic>
          <a:graphicData uri="http://schemas.openxmlformats.org/presentationml/2006/ole">
            <mc:AlternateContent xmlns:mc="http://schemas.openxmlformats.org/markup-compatibility/2006">
              <mc:Choice xmlns:v="urn:schemas-microsoft-com:vml" Requires="v">
                <p:oleObj spid="_x0000_s519181" name="Equation" r:id="rId6" imgW="1396800" imgH="291960" progId="Equation.DSMT4">
                  <p:embed/>
                </p:oleObj>
              </mc:Choice>
              <mc:Fallback>
                <p:oleObj name="Equation" r:id="rId6" imgW="1396800" imgH="291960" progId="Equation.DSMT4">
                  <p:embed/>
                  <p:pic>
                    <p:nvPicPr>
                      <p:cNvPr id="19" name="Object 18">
                        <a:extLst>
                          <a:ext uri="{FF2B5EF4-FFF2-40B4-BE49-F238E27FC236}">
                            <a16:creationId xmlns:a16="http://schemas.microsoft.com/office/drawing/2014/main" id="{1F4991EF-6E2E-4582-AB13-73CF39A502C7}"/>
                          </a:ext>
                        </a:extLst>
                      </p:cNvPr>
                      <p:cNvPicPr/>
                      <p:nvPr/>
                    </p:nvPicPr>
                    <p:blipFill>
                      <a:blip r:embed="rId7"/>
                      <a:stretch>
                        <a:fillRect/>
                      </a:stretch>
                    </p:blipFill>
                    <p:spPr>
                      <a:xfrm>
                        <a:off x="2181225" y="3121025"/>
                        <a:ext cx="2947988" cy="615950"/>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7C333BD0-77C9-4706-8D6E-80AEB97F3469}"/>
              </a:ext>
            </a:extLst>
          </p:cNvPr>
          <p:cNvGraphicFramePr>
            <a:graphicFrameLocks noChangeAspect="1"/>
          </p:cNvGraphicFramePr>
          <p:nvPr>
            <p:extLst>
              <p:ext uri="{D42A27DB-BD31-4B8C-83A1-F6EECF244321}">
                <p14:modId xmlns:p14="http://schemas.microsoft.com/office/powerpoint/2010/main" val="3601808399"/>
              </p:ext>
            </p:extLst>
          </p:nvPr>
        </p:nvGraphicFramePr>
        <p:xfrm>
          <a:off x="3598774" y="3716248"/>
          <a:ext cx="1608138" cy="508000"/>
        </p:xfrm>
        <a:graphic>
          <a:graphicData uri="http://schemas.openxmlformats.org/presentationml/2006/ole">
            <mc:AlternateContent xmlns:mc="http://schemas.openxmlformats.org/markup-compatibility/2006">
              <mc:Choice xmlns:v="urn:schemas-microsoft-com:vml" Requires="v">
                <p:oleObj spid="_x0000_s519182" name="Equation" r:id="rId8" imgW="761760" imgH="241200" progId="Equation.DSMT4">
                  <p:embed/>
                </p:oleObj>
              </mc:Choice>
              <mc:Fallback>
                <p:oleObj name="Equation" r:id="rId8" imgW="761760" imgH="241200" progId="Equation.DSMT4">
                  <p:embed/>
                  <p:pic>
                    <p:nvPicPr>
                      <p:cNvPr id="19" name="Object 18">
                        <a:extLst>
                          <a:ext uri="{FF2B5EF4-FFF2-40B4-BE49-F238E27FC236}">
                            <a16:creationId xmlns:a16="http://schemas.microsoft.com/office/drawing/2014/main" id="{1F4991EF-6E2E-4582-AB13-73CF39A502C7}"/>
                          </a:ext>
                        </a:extLst>
                      </p:cNvPr>
                      <p:cNvPicPr/>
                      <p:nvPr/>
                    </p:nvPicPr>
                    <p:blipFill>
                      <a:blip r:embed="rId9"/>
                      <a:stretch>
                        <a:fillRect/>
                      </a:stretch>
                    </p:blipFill>
                    <p:spPr>
                      <a:xfrm>
                        <a:off x="3598774" y="3716248"/>
                        <a:ext cx="1608138" cy="508000"/>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FBCCE7E-591C-4757-89F3-CB9DDDD3B394}"/>
              </a:ext>
            </a:extLst>
          </p:cNvPr>
          <p:cNvGraphicFramePr>
            <a:graphicFrameLocks noChangeAspect="1"/>
          </p:cNvGraphicFramePr>
          <p:nvPr>
            <p:extLst>
              <p:ext uri="{D42A27DB-BD31-4B8C-83A1-F6EECF244321}">
                <p14:modId xmlns:p14="http://schemas.microsoft.com/office/powerpoint/2010/main" val="719615361"/>
              </p:ext>
            </p:extLst>
          </p:nvPr>
        </p:nvGraphicFramePr>
        <p:xfrm>
          <a:off x="3598774" y="4270465"/>
          <a:ext cx="1446213" cy="508000"/>
        </p:xfrm>
        <a:graphic>
          <a:graphicData uri="http://schemas.openxmlformats.org/presentationml/2006/ole">
            <mc:AlternateContent xmlns:mc="http://schemas.openxmlformats.org/markup-compatibility/2006">
              <mc:Choice xmlns:v="urn:schemas-microsoft-com:vml" Requires="v">
                <p:oleObj spid="_x0000_s519183" name="Equation" r:id="rId10" imgW="685800" imgH="241200" progId="Equation.DSMT4">
                  <p:embed/>
                </p:oleObj>
              </mc:Choice>
              <mc:Fallback>
                <p:oleObj name="Equation" r:id="rId10" imgW="685800" imgH="241200" progId="Equation.DSMT4">
                  <p:embed/>
                  <p:pic>
                    <p:nvPicPr>
                      <p:cNvPr id="8" name="Object 7">
                        <a:extLst>
                          <a:ext uri="{FF2B5EF4-FFF2-40B4-BE49-F238E27FC236}">
                            <a16:creationId xmlns:a16="http://schemas.microsoft.com/office/drawing/2014/main" id="{7C333BD0-77C9-4706-8D6E-80AEB97F3469}"/>
                          </a:ext>
                        </a:extLst>
                      </p:cNvPr>
                      <p:cNvPicPr/>
                      <p:nvPr/>
                    </p:nvPicPr>
                    <p:blipFill>
                      <a:blip r:embed="rId11"/>
                      <a:stretch>
                        <a:fillRect/>
                      </a:stretch>
                    </p:blipFill>
                    <p:spPr>
                      <a:xfrm>
                        <a:off x="3598774" y="4270465"/>
                        <a:ext cx="1446213" cy="508000"/>
                      </a:xfrm>
                      <a:prstGeom prst="rect">
                        <a:avLst/>
                      </a:prstGeom>
                    </p:spPr>
                  </p:pic>
                </p:oleObj>
              </mc:Fallback>
            </mc:AlternateContent>
          </a:graphicData>
        </a:graphic>
      </p:graphicFrame>
      <p:graphicFrame>
        <p:nvGraphicFramePr>
          <p:cNvPr id="10" name="Object 9">
            <a:extLst>
              <a:ext uri="{FF2B5EF4-FFF2-40B4-BE49-F238E27FC236}">
                <a16:creationId xmlns:a16="http://schemas.microsoft.com/office/drawing/2014/main" id="{CD87C47F-0CDF-4029-A950-DA823C65A67F}"/>
              </a:ext>
            </a:extLst>
          </p:cNvPr>
          <p:cNvGraphicFramePr>
            <a:graphicFrameLocks noChangeAspect="1"/>
          </p:cNvGraphicFramePr>
          <p:nvPr>
            <p:extLst>
              <p:ext uri="{D42A27DB-BD31-4B8C-83A1-F6EECF244321}">
                <p14:modId xmlns:p14="http://schemas.microsoft.com/office/powerpoint/2010/main" val="1145713451"/>
              </p:ext>
            </p:extLst>
          </p:nvPr>
        </p:nvGraphicFramePr>
        <p:xfrm>
          <a:off x="3598774" y="4819471"/>
          <a:ext cx="1766888" cy="561975"/>
        </p:xfrm>
        <a:graphic>
          <a:graphicData uri="http://schemas.openxmlformats.org/presentationml/2006/ole">
            <mc:AlternateContent xmlns:mc="http://schemas.openxmlformats.org/markup-compatibility/2006">
              <mc:Choice xmlns:v="urn:schemas-microsoft-com:vml" Requires="v">
                <p:oleObj spid="_x0000_s519184" name="Equation" r:id="rId12" imgW="838080" imgH="266400" progId="Equation.DSMT4">
                  <p:embed/>
                </p:oleObj>
              </mc:Choice>
              <mc:Fallback>
                <p:oleObj name="Equation" r:id="rId12" imgW="838080" imgH="266400" progId="Equation.DSMT4">
                  <p:embed/>
                  <p:pic>
                    <p:nvPicPr>
                      <p:cNvPr id="9" name="Object 8">
                        <a:extLst>
                          <a:ext uri="{FF2B5EF4-FFF2-40B4-BE49-F238E27FC236}">
                            <a16:creationId xmlns:a16="http://schemas.microsoft.com/office/drawing/2014/main" id="{7FBCCE7E-591C-4757-89F3-CB9DDDD3B394}"/>
                          </a:ext>
                        </a:extLst>
                      </p:cNvPr>
                      <p:cNvPicPr/>
                      <p:nvPr/>
                    </p:nvPicPr>
                    <p:blipFill>
                      <a:blip r:embed="rId13"/>
                      <a:stretch>
                        <a:fillRect/>
                      </a:stretch>
                    </p:blipFill>
                    <p:spPr>
                      <a:xfrm>
                        <a:off x="3598774" y="4819471"/>
                        <a:ext cx="1766888" cy="561975"/>
                      </a:xfrm>
                      <a:prstGeom prst="rect">
                        <a:avLst/>
                      </a:prstGeom>
                    </p:spPr>
                  </p:pic>
                </p:oleObj>
              </mc:Fallback>
            </mc:AlternateContent>
          </a:graphicData>
        </a:graphic>
      </p:graphicFrame>
      <p:graphicFrame>
        <p:nvGraphicFramePr>
          <p:cNvPr id="11" name="Object 10">
            <a:extLst>
              <a:ext uri="{FF2B5EF4-FFF2-40B4-BE49-F238E27FC236}">
                <a16:creationId xmlns:a16="http://schemas.microsoft.com/office/drawing/2014/main" id="{9A4FAC14-36E6-4EB8-9236-30F77F59E124}"/>
              </a:ext>
            </a:extLst>
          </p:cNvPr>
          <p:cNvGraphicFramePr>
            <a:graphicFrameLocks noChangeAspect="1"/>
          </p:cNvGraphicFramePr>
          <p:nvPr>
            <p:extLst>
              <p:ext uri="{D42A27DB-BD31-4B8C-83A1-F6EECF244321}">
                <p14:modId xmlns:p14="http://schemas.microsoft.com/office/powerpoint/2010/main" val="3228913732"/>
              </p:ext>
            </p:extLst>
          </p:nvPr>
        </p:nvGraphicFramePr>
        <p:xfrm>
          <a:off x="3598774" y="5381446"/>
          <a:ext cx="1766888" cy="561975"/>
        </p:xfrm>
        <a:graphic>
          <a:graphicData uri="http://schemas.openxmlformats.org/presentationml/2006/ole">
            <mc:AlternateContent xmlns:mc="http://schemas.openxmlformats.org/markup-compatibility/2006">
              <mc:Choice xmlns:v="urn:schemas-microsoft-com:vml" Requires="v">
                <p:oleObj spid="_x0000_s519185" name="Equation" r:id="rId14" imgW="838080" imgH="266400" progId="Equation.DSMT4">
                  <p:embed/>
                </p:oleObj>
              </mc:Choice>
              <mc:Fallback>
                <p:oleObj name="Equation" r:id="rId14" imgW="838080" imgH="266400" progId="Equation.DSMT4">
                  <p:embed/>
                  <p:pic>
                    <p:nvPicPr>
                      <p:cNvPr id="10" name="Object 9">
                        <a:extLst>
                          <a:ext uri="{FF2B5EF4-FFF2-40B4-BE49-F238E27FC236}">
                            <a16:creationId xmlns:a16="http://schemas.microsoft.com/office/drawing/2014/main" id="{CD87C47F-0CDF-4029-A950-DA823C65A67F}"/>
                          </a:ext>
                        </a:extLst>
                      </p:cNvPr>
                      <p:cNvPicPr/>
                      <p:nvPr/>
                    </p:nvPicPr>
                    <p:blipFill>
                      <a:blip r:embed="rId15"/>
                      <a:stretch>
                        <a:fillRect/>
                      </a:stretch>
                    </p:blipFill>
                    <p:spPr>
                      <a:xfrm>
                        <a:off x="3598774" y="5381446"/>
                        <a:ext cx="1766888" cy="561975"/>
                      </a:xfrm>
                      <a:prstGeom prst="rect">
                        <a:avLst/>
                      </a:prstGeom>
                    </p:spPr>
                  </p:pic>
                </p:oleObj>
              </mc:Fallback>
            </mc:AlternateContent>
          </a:graphicData>
        </a:graphic>
      </p:graphicFrame>
      <p:pic>
        <p:nvPicPr>
          <p:cNvPr id="13" name="Audio 12">
            <a:hlinkClick r:id="" action="ppaction://media"/>
            <a:extLst>
              <a:ext uri="{FF2B5EF4-FFF2-40B4-BE49-F238E27FC236}">
                <a16:creationId xmlns:a16="http://schemas.microsoft.com/office/drawing/2014/main" id="{0B620F9B-90CF-4D9D-8398-6BB2B74E86CF}"/>
              </a:ext>
            </a:extLst>
          </p:cNvPr>
          <p:cNvPicPr>
            <a:picLocks noChangeAspect="1"/>
          </p:cNvPicPr>
          <p:nvPr>
            <a:audioFile r:link="rId4"/>
            <p:extLst>
              <p:ext uri="{DAA4B4D4-6D71-4841-9C94-3DE7FCFB9230}">
                <p14:media xmlns:p14="http://schemas.microsoft.com/office/powerpoint/2010/main" r:embed="rId3"/>
              </p:ext>
            </p:extLst>
          </p:nvPr>
        </p:nvPicPr>
        <p:blipFill>
          <a:blip r:embed="rId16"/>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23670089"/>
      </p:ext>
    </p:extLst>
  </p:cSld>
  <p:clrMapOvr>
    <a:masterClrMapping/>
  </p:clrMapOvr>
  <mc:AlternateContent xmlns:mc="http://schemas.openxmlformats.org/markup-compatibility/2006">
    <mc:Choice xmlns:p14="http://schemas.microsoft.com/office/powerpoint/2010/main" Requires="p14">
      <p:transition spd="slow" p14:dur="2000" advTm="141406"/>
    </mc:Choice>
    <mc:Fallback>
      <p:transition spd="slow" advTm="1414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1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adjoint of a composition</a:t>
            </a:r>
            <a:endParaRPr lang="en-CA" dirty="0"/>
          </a:p>
        </p:txBody>
      </p:sp>
      <p:sp>
        <p:nvSpPr>
          <p:cNvPr id="3" name="Content Placeholder 2"/>
          <p:cNvSpPr>
            <a:spLocks noGrp="1"/>
          </p:cNvSpPr>
          <p:nvPr>
            <p:ph idx="1"/>
          </p:nvPr>
        </p:nvSpPr>
        <p:spPr>
          <a:xfrm>
            <a:off x="457200" y="1600200"/>
            <a:ext cx="8382000" cy="4525963"/>
          </a:xfrm>
        </p:spPr>
        <p:txBody>
          <a:bodyPr/>
          <a:lstStyle/>
          <a:p>
            <a:r>
              <a:rPr lang="en-US" dirty="0"/>
              <a:t>Note that this makes sense:</a:t>
            </a:r>
          </a:p>
          <a:p>
            <a:pPr marL="0" indent="0">
              <a:buNone/>
            </a:pPr>
            <a:r>
              <a:rPr lang="en-US" dirty="0"/>
              <a:t>	If </a:t>
            </a:r>
            <a:r>
              <a:rPr lang="en-US" i="1" dirty="0">
                <a:latin typeface="Times New Roman" panose="02020603050405020304" pitchFamily="18" charset="0"/>
              </a:rPr>
              <a:t>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V </a:t>
            </a:r>
            <a:r>
              <a:rPr lang="en-US" dirty="0"/>
              <a:t>  and </a:t>
            </a:r>
            <a:r>
              <a:rPr lang="en-US" i="1" dirty="0">
                <a:latin typeface="Times New Roman" panose="02020603050405020304" pitchFamily="18" charset="0"/>
              </a:rPr>
              <a:t>B</a:t>
            </a:r>
            <a:r>
              <a:rPr lang="en-US" dirty="0">
                <a:latin typeface="Times New Roman" panose="02020603050405020304" pitchFamily="18" charset="0"/>
              </a:rPr>
              <a:t>:</a:t>
            </a:r>
            <a:r>
              <a:rPr lang="en-US" b="1" dirty="0">
                <a:latin typeface="Edwardian Script ITC" panose="030303020407070D0804" pitchFamily="66" charset="0"/>
              </a:rPr>
              <a:t>V</a:t>
            </a:r>
            <a:r>
              <a:rPr lang="en-US" dirty="0">
                <a:latin typeface="Times New Roman" panose="02020603050405020304" pitchFamily="18" charset="0"/>
              </a:rPr>
              <a:t>  → </a:t>
            </a:r>
            <a:r>
              <a:rPr lang="en-US" b="1" dirty="0">
                <a:latin typeface="Edwardian Script ITC" panose="030303020407070D0804" pitchFamily="66" charset="0"/>
              </a:rPr>
              <a:t>W </a:t>
            </a:r>
            <a:r>
              <a:rPr lang="en-US" dirty="0"/>
              <a:t>,   then </a:t>
            </a:r>
            <a:r>
              <a:rPr lang="en-US" i="1" dirty="0">
                <a:latin typeface="Times New Roman" panose="02020603050405020304" pitchFamily="18" charset="0"/>
              </a:rPr>
              <a:t>BA</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W </a:t>
            </a:r>
            <a:r>
              <a:rPr lang="en-US" dirty="0"/>
              <a:t>.</a:t>
            </a:r>
          </a:p>
          <a:p>
            <a:pPr marL="0" indent="0">
              <a:buNone/>
            </a:pPr>
            <a:r>
              <a:rPr lang="en-US" dirty="0"/>
              <a:t>	If </a:t>
            </a:r>
            <a:r>
              <a:rPr lang="en-US" i="1" dirty="0">
                <a:latin typeface="Times New Roman" panose="02020603050405020304" pitchFamily="18" charset="0"/>
              </a:rPr>
              <a:t>A</a:t>
            </a:r>
            <a:r>
              <a:rPr lang="en-US" i="1" baseline="30000" dirty="0">
                <a:latin typeface="Times New Roman" panose="02020603050405020304" pitchFamily="18" charset="0"/>
              </a:rPr>
              <a:t>*</a:t>
            </a:r>
            <a:r>
              <a:rPr lang="en-US" dirty="0">
                <a:latin typeface="Times New Roman" panose="02020603050405020304" pitchFamily="18" charset="0"/>
              </a:rPr>
              <a:t>:</a:t>
            </a:r>
            <a:r>
              <a:rPr lang="en-US" b="1" dirty="0">
                <a:latin typeface="Edwardian Script ITC" panose="030303020407070D0804" pitchFamily="66" charset="0"/>
              </a:rPr>
              <a:t>V</a:t>
            </a:r>
            <a:r>
              <a:rPr lang="en-US" dirty="0">
                <a:latin typeface="Times New Roman" panose="02020603050405020304" pitchFamily="18" charset="0"/>
              </a:rPr>
              <a:t>  → </a:t>
            </a:r>
            <a:r>
              <a:rPr lang="en-US" b="1" dirty="0">
                <a:latin typeface="Edwardian Script ITC" panose="030303020407070D0804" pitchFamily="66" charset="0"/>
              </a:rPr>
              <a:t>U </a:t>
            </a:r>
            <a:r>
              <a:rPr lang="en-US" dirty="0"/>
              <a:t>  and </a:t>
            </a:r>
            <a:r>
              <a:rPr lang="en-US" i="1" dirty="0">
                <a:latin typeface="Times New Roman" panose="02020603050405020304" pitchFamily="18" charset="0"/>
              </a:rPr>
              <a:t>B</a:t>
            </a:r>
            <a:r>
              <a:rPr lang="en-US" i="1" baseline="30000" dirty="0">
                <a:latin typeface="Times New Roman" panose="02020603050405020304" pitchFamily="18" charset="0"/>
              </a:rPr>
              <a:t>*</a:t>
            </a:r>
            <a:r>
              <a:rPr lang="en-US" dirty="0">
                <a:latin typeface="Times New Roman" panose="02020603050405020304" pitchFamily="18" charset="0"/>
              </a:rPr>
              <a:t>:</a:t>
            </a:r>
            <a:r>
              <a:rPr lang="en-US" b="1" dirty="0">
                <a:latin typeface="Edwardian Script ITC" panose="030303020407070D0804" pitchFamily="66" charset="0"/>
              </a:rPr>
              <a:t>W</a:t>
            </a:r>
            <a:r>
              <a:rPr lang="en-US" dirty="0">
                <a:latin typeface="Times New Roman" panose="02020603050405020304" pitchFamily="18" charset="0"/>
              </a:rPr>
              <a:t>  → </a:t>
            </a:r>
            <a:r>
              <a:rPr lang="en-US" b="1" dirty="0">
                <a:latin typeface="Edwardian Script ITC" panose="030303020407070D0804" pitchFamily="66" charset="0"/>
              </a:rPr>
              <a:t>V </a:t>
            </a:r>
            <a:r>
              <a:rPr lang="en-US" dirty="0"/>
              <a:t>,   then </a:t>
            </a:r>
            <a:r>
              <a:rPr lang="en-US" i="1" dirty="0">
                <a:latin typeface="Times New Roman" panose="02020603050405020304" pitchFamily="18" charset="0"/>
              </a:rPr>
              <a:t>A</a:t>
            </a:r>
            <a:r>
              <a:rPr lang="en-US" i="1" baseline="30000" dirty="0">
                <a:latin typeface="Times New Roman" panose="02020603050405020304" pitchFamily="18" charset="0"/>
              </a:rPr>
              <a:t>*</a:t>
            </a:r>
            <a:r>
              <a:rPr lang="en-US" i="1" dirty="0">
                <a:latin typeface="Times New Roman" panose="02020603050405020304" pitchFamily="18" charset="0"/>
              </a:rPr>
              <a:t>B</a:t>
            </a:r>
            <a:r>
              <a:rPr lang="en-US" i="1" baseline="30000" dirty="0">
                <a:latin typeface="Times New Roman" panose="02020603050405020304" pitchFamily="18" charset="0"/>
              </a:rPr>
              <a:t>* </a:t>
            </a:r>
            <a:r>
              <a:rPr lang="en-US" dirty="0">
                <a:latin typeface="Times New Roman" panose="02020603050405020304" pitchFamily="18" charset="0"/>
              </a:rPr>
              <a:t>:</a:t>
            </a:r>
            <a:r>
              <a:rPr lang="en-US" b="1" dirty="0">
                <a:latin typeface="Edwardian Script ITC" panose="030303020407070D0804" pitchFamily="66" charset="0"/>
              </a:rPr>
              <a:t>W</a:t>
            </a:r>
            <a:r>
              <a:rPr lang="en-US" dirty="0">
                <a:latin typeface="Times New Roman" panose="02020603050405020304" pitchFamily="18" charset="0"/>
              </a:rPr>
              <a:t>  → </a:t>
            </a:r>
            <a:r>
              <a:rPr lang="en-US" b="1" dirty="0">
                <a:latin typeface="Edwardian Script ITC" panose="030303020407070D0804" pitchFamily="66" charset="0"/>
              </a:rPr>
              <a:t>U </a:t>
            </a:r>
            <a:r>
              <a:rPr lang="en-US" dirty="0"/>
              <a:t>,</a:t>
            </a:r>
          </a:p>
          <a:p>
            <a:pPr marL="0" indent="0">
              <a:buNone/>
            </a:pPr>
            <a:r>
              <a:rPr lang="en-US" dirty="0"/>
              <a:t>		however, from the first, </a:t>
            </a:r>
            <a:r>
              <a:rPr lang="en-US" dirty="0">
                <a:latin typeface="Times New Roman" panose="02020603050405020304" pitchFamily="18" charset="0"/>
              </a:rPr>
              <a:t>(</a:t>
            </a:r>
            <a:r>
              <a:rPr lang="en-US" i="1" dirty="0">
                <a:latin typeface="Times New Roman" panose="02020603050405020304" pitchFamily="18" charset="0"/>
              </a:rPr>
              <a:t>BA</a:t>
            </a:r>
            <a:r>
              <a:rPr lang="en-US" dirty="0">
                <a:latin typeface="Times New Roman" panose="02020603050405020304" pitchFamily="18" charset="0"/>
              </a:rPr>
              <a:t>)</a:t>
            </a:r>
            <a:r>
              <a:rPr lang="en-US" i="1" baseline="30000" dirty="0">
                <a:latin typeface="Times New Roman" panose="02020603050405020304" pitchFamily="18" charset="0"/>
              </a:rPr>
              <a:t>*</a:t>
            </a:r>
            <a:r>
              <a:rPr lang="en-US" i="1" dirty="0">
                <a:latin typeface="Times New Roman" panose="02020603050405020304" pitchFamily="18" charset="0"/>
              </a:rPr>
              <a:t> </a:t>
            </a:r>
            <a:r>
              <a:rPr lang="en-US" dirty="0">
                <a:latin typeface="Times New Roman" panose="02020603050405020304" pitchFamily="18" charset="0"/>
              </a:rPr>
              <a:t>:</a:t>
            </a:r>
            <a:r>
              <a:rPr lang="en-US" b="1" dirty="0">
                <a:latin typeface="Edwardian Script ITC" panose="030303020407070D0804" pitchFamily="66" charset="0"/>
              </a:rPr>
              <a:t>W</a:t>
            </a:r>
            <a:r>
              <a:rPr lang="en-US" dirty="0">
                <a:latin typeface="Times New Roman" panose="02020603050405020304" pitchFamily="18" charset="0"/>
              </a:rPr>
              <a:t>  → </a:t>
            </a:r>
            <a:r>
              <a:rPr lang="en-US" b="1" dirty="0">
                <a:latin typeface="Edwardian Script ITC" panose="030303020407070D0804" pitchFamily="66" charset="0"/>
              </a:rPr>
              <a:t>U </a:t>
            </a:r>
            <a:r>
              <a:rPr lang="en-US" dirty="0"/>
              <a:t>.</a:t>
            </a:r>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8</a:t>
            </a:fld>
            <a:endParaRPr lang="en-CA"/>
          </a:p>
        </p:txBody>
      </p:sp>
      <p:pic>
        <p:nvPicPr>
          <p:cNvPr id="5" name="Audio 4">
            <a:hlinkClick r:id="" action="ppaction://media"/>
            <a:extLst>
              <a:ext uri="{FF2B5EF4-FFF2-40B4-BE49-F238E27FC236}">
                <a16:creationId xmlns:a16="http://schemas.microsoft.com/office/drawing/2014/main" id="{4AA69623-C865-4E75-A561-F959C87AAD1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66029853"/>
      </p:ext>
    </p:extLst>
  </p:cSld>
  <p:clrMapOvr>
    <a:masterClrMapping/>
  </p:clrMapOvr>
  <mc:AlternateContent xmlns:mc="http://schemas.openxmlformats.org/markup-compatibility/2006">
    <mc:Choice xmlns:p14="http://schemas.microsoft.com/office/powerpoint/2010/main" Requires="p14">
      <p:transition spd="slow" p14:dur="2000" advTm="71584"/>
    </mc:Choice>
    <mc:Fallback>
      <p:transition spd="slow" advTm="71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adjoint of the zero map</a:t>
            </a:r>
            <a:endParaRPr lang="en-CA" dirty="0"/>
          </a:p>
        </p:txBody>
      </p:sp>
      <p:sp>
        <p:nvSpPr>
          <p:cNvPr id="3" name="Content Placeholder 2"/>
          <p:cNvSpPr>
            <a:spLocks noGrp="1"/>
          </p:cNvSpPr>
          <p:nvPr>
            <p:ph idx="1"/>
          </p:nvPr>
        </p:nvSpPr>
        <p:spPr>
          <a:xfrm>
            <a:off x="457200" y="1600200"/>
            <a:ext cx="8382000" cy="4525963"/>
          </a:xfrm>
        </p:spPr>
        <p:txBody>
          <a:bodyPr/>
          <a:lstStyle/>
          <a:p>
            <a:pPr marL="0" indent="0">
              <a:buNone/>
            </a:pPr>
            <a:r>
              <a:rPr lang="en-US" dirty="0"/>
              <a:t>Theorem</a:t>
            </a:r>
          </a:p>
          <a:p>
            <a:pPr marL="0" indent="0">
              <a:buNone/>
            </a:pPr>
            <a:r>
              <a:rPr lang="en-US" dirty="0"/>
              <a:t>	If </a:t>
            </a:r>
            <a:r>
              <a:rPr lang="en-US" i="1" dirty="0">
                <a:latin typeface="Times New Roman" panose="02020603050405020304" pitchFamily="18" charset="0"/>
              </a:rPr>
              <a:t>O</a:t>
            </a:r>
            <a:r>
              <a:rPr lang="en-US" dirty="0">
                <a:latin typeface="Times New Roman" panose="02020603050405020304" pitchFamily="18" charset="0"/>
              </a:rPr>
              <a:t>:</a:t>
            </a:r>
            <a:r>
              <a:rPr lang="en-US" b="1" dirty="0">
                <a:latin typeface="Edwardian Script ITC" panose="030303020407070D0804" pitchFamily="66" charset="0"/>
              </a:rPr>
              <a:t>U</a:t>
            </a:r>
            <a:r>
              <a:rPr lang="en-US" dirty="0">
                <a:latin typeface="Times New Roman" panose="02020603050405020304" pitchFamily="18" charset="0"/>
              </a:rPr>
              <a:t>  → </a:t>
            </a:r>
            <a:r>
              <a:rPr lang="en-US" b="1" dirty="0">
                <a:latin typeface="Edwardian Script ITC" panose="030303020407070D0804" pitchFamily="66" charset="0"/>
              </a:rPr>
              <a:t>V </a:t>
            </a:r>
            <a:r>
              <a:rPr lang="en-US" dirty="0"/>
              <a:t>    and </a:t>
            </a:r>
            <a:r>
              <a:rPr lang="en-US" i="1" dirty="0">
                <a:latin typeface="Times New Roman" panose="02020603050405020304" pitchFamily="18" charset="0"/>
              </a:rPr>
              <a:t>O'</a:t>
            </a:r>
            <a:r>
              <a:rPr lang="en-US" dirty="0">
                <a:latin typeface="Times New Roman" panose="02020603050405020304" pitchFamily="18" charset="0"/>
              </a:rPr>
              <a:t>:</a:t>
            </a:r>
            <a:r>
              <a:rPr lang="en-US" b="1" dirty="0">
                <a:latin typeface="Edwardian Script ITC" panose="030303020407070D0804" pitchFamily="66" charset="0"/>
              </a:rPr>
              <a:t>V</a:t>
            </a:r>
            <a:r>
              <a:rPr lang="en-US" dirty="0">
                <a:latin typeface="Times New Roman" panose="02020603050405020304" pitchFamily="18" charset="0"/>
              </a:rPr>
              <a:t>  → </a:t>
            </a:r>
            <a:r>
              <a:rPr lang="en-US" b="1" dirty="0">
                <a:latin typeface="Edwardian Script ITC" panose="030303020407070D0804" pitchFamily="66" charset="0"/>
              </a:rPr>
              <a:t>U</a:t>
            </a:r>
            <a:r>
              <a:rPr lang="en-US" dirty="0"/>
              <a:t>   then </a:t>
            </a:r>
            <a:r>
              <a:rPr lang="en-US" i="1" dirty="0">
                <a:latin typeface="Times New Roman" panose="02020603050405020304" pitchFamily="18" charset="0"/>
              </a:rPr>
              <a:t>O</a:t>
            </a:r>
            <a:r>
              <a:rPr lang="en-US"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O'</a:t>
            </a:r>
            <a:r>
              <a:rPr lang="en-US" dirty="0"/>
              <a:t>.</a:t>
            </a:r>
          </a:p>
          <a:p>
            <a:pPr marL="457200" lvl="1" indent="0">
              <a:buNone/>
            </a:pPr>
            <a:endParaRPr lang="en-US" dirty="0"/>
          </a:p>
          <a:p>
            <a:pPr marL="0" indent="0">
              <a:buNone/>
            </a:pPr>
            <a:r>
              <a:rPr lang="en-US" dirty="0"/>
              <a:t>Proof:</a:t>
            </a:r>
          </a:p>
          <a:p>
            <a:pPr marL="0" indent="0">
              <a:buNone/>
            </a:pPr>
            <a:endParaRPr lang="en-US" dirty="0"/>
          </a:p>
          <a:p>
            <a:pPr marL="0" indent="0">
              <a:buNone/>
            </a:pPr>
            <a:endParaRPr lang="en-US" dirty="0"/>
          </a:p>
          <a:p>
            <a:pPr marL="0" indent="0">
              <a:buNone/>
            </a:pPr>
            <a:endParaRPr lang="en-US" dirty="0"/>
          </a:p>
          <a:p>
            <a:pPr marL="0" indent="0">
              <a:buNone/>
            </a:pPr>
            <a:r>
              <a:rPr lang="en-US" dirty="0"/>
              <a:t>	But                                      ,</a:t>
            </a:r>
          </a:p>
          <a:p>
            <a:pPr marL="0" indent="0">
              <a:buNone/>
            </a:pPr>
            <a:r>
              <a:rPr lang="en-US" dirty="0"/>
              <a:t>	Therefore, </a:t>
            </a:r>
            <a:r>
              <a:rPr lang="en-US" i="1" dirty="0">
                <a:latin typeface="Times New Roman" panose="02020603050405020304" pitchFamily="18" charset="0"/>
              </a:rPr>
              <a:t>O</a:t>
            </a:r>
            <a:r>
              <a:rPr lang="en-US" baseline="30000" dirty="0">
                <a:latin typeface="Times New Roman" panose="02020603050405020304" pitchFamily="18" charset="0"/>
              </a:rPr>
              <a:t>*</a:t>
            </a:r>
            <a:r>
              <a:rPr lang="en-US" dirty="0">
                <a:latin typeface="Times New Roman" panose="02020603050405020304" pitchFamily="18" charset="0"/>
              </a:rPr>
              <a:t> = </a:t>
            </a:r>
            <a:r>
              <a:rPr lang="en-US" i="1" dirty="0">
                <a:latin typeface="Times New Roman" panose="02020603050405020304" pitchFamily="18" charset="0"/>
              </a:rPr>
              <a:t>O'</a:t>
            </a:r>
            <a:r>
              <a:rPr lang="en-US" dirty="0"/>
              <a:t>. ▮</a:t>
            </a:r>
          </a:p>
          <a:p>
            <a:pPr marL="0" indent="0">
              <a:buNone/>
            </a:pPr>
            <a:endParaRPr lang="en-US" dirty="0"/>
          </a:p>
        </p:txBody>
      </p:sp>
      <p:sp>
        <p:nvSpPr>
          <p:cNvPr id="4" name="Footer Placeholder 3"/>
          <p:cNvSpPr>
            <a:spLocks noGrp="1"/>
          </p:cNvSpPr>
          <p:nvPr>
            <p:ph type="ftr" sz="quarter" idx="11"/>
          </p:nvPr>
        </p:nvSpPr>
        <p:spPr/>
        <p:txBody>
          <a:bodyPr/>
          <a:lstStyle/>
          <a:p>
            <a:r>
              <a:rPr lang="en-US"/>
              <a:t>Properties of the adjoint</a:t>
            </a:r>
            <a:endParaRPr lang="en-CA"/>
          </a:p>
        </p:txBody>
      </p:sp>
      <p:sp>
        <p:nvSpPr>
          <p:cNvPr id="7" name="Slide Number Placeholder 6"/>
          <p:cNvSpPr>
            <a:spLocks noGrp="1"/>
          </p:cNvSpPr>
          <p:nvPr>
            <p:ph type="sldNum" sz="quarter" idx="12"/>
          </p:nvPr>
        </p:nvSpPr>
        <p:spPr/>
        <p:txBody>
          <a:bodyPr/>
          <a:lstStyle/>
          <a:p>
            <a:fld id="{42EF6DC8-DA9C-4533-8A40-BB00A2545AF8}" type="slidenum">
              <a:rPr lang="en-CA" smtClean="0"/>
              <a:pPr/>
              <a:t>9</a:t>
            </a:fld>
            <a:endParaRPr lang="en-CA"/>
          </a:p>
        </p:txBody>
      </p:sp>
      <p:graphicFrame>
        <p:nvGraphicFramePr>
          <p:cNvPr id="19" name="Object 18">
            <a:extLst>
              <a:ext uri="{FF2B5EF4-FFF2-40B4-BE49-F238E27FC236}">
                <a16:creationId xmlns:a16="http://schemas.microsoft.com/office/drawing/2014/main" id="{1F4991EF-6E2E-4582-AB13-73CF39A502C7}"/>
              </a:ext>
            </a:extLst>
          </p:cNvPr>
          <p:cNvGraphicFramePr>
            <a:graphicFrameLocks noChangeAspect="1"/>
          </p:cNvGraphicFramePr>
          <p:nvPr>
            <p:extLst>
              <p:ext uri="{D42A27DB-BD31-4B8C-83A1-F6EECF244321}">
                <p14:modId xmlns:p14="http://schemas.microsoft.com/office/powerpoint/2010/main" val="2034748104"/>
              </p:ext>
            </p:extLst>
          </p:nvPr>
        </p:nvGraphicFramePr>
        <p:xfrm>
          <a:off x="2636838" y="3071813"/>
          <a:ext cx="2036762" cy="509587"/>
        </p:xfrm>
        <a:graphic>
          <a:graphicData uri="http://schemas.openxmlformats.org/presentationml/2006/ole">
            <mc:AlternateContent xmlns:mc="http://schemas.openxmlformats.org/markup-compatibility/2006">
              <mc:Choice xmlns:v="urn:schemas-microsoft-com:vml" Requires="v">
                <p:oleObj spid="_x0000_s522255" name="Equation" r:id="rId6" imgW="965160" imgH="241200" progId="Equation.DSMT4">
                  <p:embed/>
                </p:oleObj>
              </mc:Choice>
              <mc:Fallback>
                <p:oleObj name="Equation" r:id="rId6" imgW="965160" imgH="241200" progId="Equation.DSMT4">
                  <p:embed/>
                  <p:pic>
                    <p:nvPicPr>
                      <p:cNvPr id="19" name="Object 18">
                        <a:extLst>
                          <a:ext uri="{FF2B5EF4-FFF2-40B4-BE49-F238E27FC236}">
                            <a16:creationId xmlns:a16="http://schemas.microsoft.com/office/drawing/2014/main" id="{1F4991EF-6E2E-4582-AB13-73CF39A502C7}"/>
                          </a:ext>
                        </a:extLst>
                      </p:cNvPr>
                      <p:cNvPicPr/>
                      <p:nvPr/>
                    </p:nvPicPr>
                    <p:blipFill>
                      <a:blip r:embed="rId7"/>
                      <a:stretch>
                        <a:fillRect/>
                      </a:stretch>
                    </p:blipFill>
                    <p:spPr>
                      <a:xfrm>
                        <a:off x="2636838" y="3071813"/>
                        <a:ext cx="2036762" cy="509587"/>
                      </a:xfrm>
                      <a:prstGeom prst="rect">
                        <a:avLst/>
                      </a:prstGeom>
                    </p:spPr>
                  </p:pic>
                </p:oleObj>
              </mc:Fallback>
            </mc:AlternateContent>
          </a:graphicData>
        </a:graphic>
      </p:graphicFrame>
      <p:graphicFrame>
        <p:nvGraphicFramePr>
          <p:cNvPr id="8" name="Object 7">
            <a:extLst>
              <a:ext uri="{FF2B5EF4-FFF2-40B4-BE49-F238E27FC236}">
                <a16:creationId xmlns:a16="http://schemas.microsoft.com/office/drawing/2014/main" id="{7C333BD0-77C9-4706-8D6E-80AEB97F3469}"/>
              </a:ext>
            </a:extLst>
          </p:cNvPr>
          <p:cNvGraphicFramePr>
            <a:graphicFrameLocks noChangeAspect="1"/>
          </p:cNvGraphicFramePr>
          <p:nvPr>
            <p:extLst>
              <p:ext uri="{D42A27DB-BD31-4B8C-83A1-F6EECF244321}">
                <p14:modId xmlns:p14="http://schemas.microsoft.com/office/powerpoint/2010/main" val="3139220423"/>
              </p:ext>
            </p:extLst>
          </p:nvPr>
        </p:nvGraphicFramePr>
        <p:xfrm>
          <a:off x="3594100" y="3581400"/>
          <a:ext cx="884238" cy="454025"/>
        </p:xfrm>
        <a:graphic>
          <a:graphicData uri="http://schemas.openxmlformats.org/presentationml/2006/ole">
            <mc:AlternateContent xmlns:mc="http://schemas.openxmlformats.org/markup-compatibility/2006">
              <mc:Choice xmlns:v="urn:schemas-microsoft-com:vml" Requires="v">
                <p:oleObj spid="_x0000_s522256" name="Equation" r:id="rId8" imgW="419040" imgH="215640" progId="Equation.DSMT4">
                  <p:embed/>
                </p:oleObj>
              </mc:Choice>
              <mc:Fallback>
                <p:oleObj name="Equation" r:id="rId8" imgW="419040" imgH="215640" progId="Equation.DSMT4">
                  <p:embed/>
                  <p:pic>
                    <p:nvPicPr>
                      <p:cNvPr id="8" name="Object 7">
                        <a:extLst>
                          <a:ext uri="{FF2B5EF4-FFF2-40B4-BE49-F238E27FC236}">
                            <a16:creationId xmlns:a16="http://schemas.microsoft.com/office/drawing/2014/main" id="{7C333BD0-77C9-4706-8D6E-80AEB97F3469}"/>
                          </a:ext>
                        </a:extLst>
                      </p:cNvPr>
                      <p:cNvPicPr/>
                      <p:nvPr/>
                    </p:nvPicPr>
                    <p:blipFill>
                      <a:blip r:embed="rId9"/>
                      <a:stretch>
                        <a:fillRect/>
                      </a:stretch>
                    </p:blipFill>
                    <p:spPr>
                      <a:xfrm>
                        <a:off x="3594100" y="3581400"/>
                        <a:ext cx="884238" cy="454025"/>
                      </a:xfrm>
                      <a:prstGeom prst="rect">
                        <a:avLst/>
                      </a:prstGeom>
                    </p:spPr>
                  </p:pic>
                </p:oleObj>
              </mc:Fallback>
            </mc:AlternateContent>
          </a:graphicData>
        </a:graphic>
      </p:graphicFrame>
      <p:graphicFrame>
        <p:nvGraphicFramePr>
          <p:cNvPr id="9" name="Object 8">
            <a:extLst>
              <a:ext uri="{FF2B5EF4-FFF2-40B4-BE49-F238E27FC236}">
                <a16:creationId xmlns:a16="http://schemas.microsoft.com/office/drawing/2014/main" id="{7FBCCE7E-591C-4757-89F3-CB9DDDD3B394}"/>
              </a:ext>
            </a:extLst>
          </p:cNvPr>
          <p:cNvGraphicFramePr>
            <a:graphicFrameLocks noChangeAspect="1"/>
          </p:cNvGraphicFramePr>
          <p:nvPr>
            <p:extLst>
              <p:ext uri="{D42A27DB-BD31-4B8C-83A1-F6EECF244321}">
                <p14:modId xmlns:p14="http://schemas.microsoft.com/office/powerpoint/2010/main" val="3105765730"/>
              </p:ext>
            </p:extLst>
          </p:nvPr>
        </p:nvGraphicFramePr>
        <p:xfrm>
          <a:off x="4639206" y="3648073"/>
          <a:ext cx="454025" cy="320675"/>
        </p:xfrm>
        <a:graphic>
          <a:graphicData uri="http://schemas.openxmlformats.org/presentationml/2006/ole">
            <mc:AlternateContent xmlns:mc="http://schemas.openxmlformats.org/markup-compatibility/2006">
              <mc:Choice xmlns:v="urn:schemas-microsoft-com:vml" Requires="v">
                <p:oleObj spid="_x0000_s522257" name="Equation" r:id="rId10" imgW="215640" imgH="152280" progId="Equation.DSMT4">
                  <p:embed/>
                </p:oleObj>
              </mc:Choice>
              <mc:Fallback>
                <p:oleObj name="Equation" r:id="rId10" imgW="215640" imgH="152280" progId="Equation.DSMT4">
                  <p:embed/>
                  <p:pic>
                    <p:nvPicPr>
                      <p:cNvPr id="9" name="Object 8">
                        <a:extLst>
                          <a:ext uri="{FF2B5EF4-FFF2-40B4-BE49-F238E27FC236}">
                            <a16:creationId xmlns:a16="http://schemas.microsoft.com/office/drawing/2014/main" id="{7FBCCE7E-591C-4757-89F3-CB9DDDD3B394}"/>
                          </a:ext>
                        </a:extLst>
                      </p:cNvPr>
                      <p:cNvPicPr/>
                      <p:nvPr/>
                    </p:nvPicPr>
                    <p:blipFill>
                      <a:blip r:embed="rId11"/>
                      <a:stretch>
                        <a:fillRect/>
                      </a:stretch>
                    </p:blipFill>
                    <p:spPr>
                      <a:xfrm>
                        <a:off x="4639206" y="3648073"/>
                        <a:ext cx="454025" cy="320675"/>
                      </a:xfrm>
                      <a:prstGeom prst="rect">
                        <a:avLst/>
                      </a:prstGeom>
                    </p:spPr>
                  </p:pic>
                </p:oleObj>
              </mc:Fallback>
            </mc:AlternateContent>
          </a:graphicData>
        </a:graphic>
      </p:graphicFrame>
      <p:graphicFrame>
        <p:nvGraphicFramePr>
          <p:cNvPr id="12" name="Object 11">
            <a:extLst>
              <a:ext uri="{FF2B5EF4-FFF2-40B4-BE49-F238E27FC236}">
                <a16:creationId xmlns:a16="http://schemas.microsoft.com/office/drawing/2014/main" id="{5E0061E9-9CD4-41A3-ADC9-02F169853030}"/>
              </a:ext>
            </a:extLst>
          </p:cNvPr>
          <p:cNvGraphicFramePr>
            <a:graphicFrameLocks noChangeAspect="1"/>
          </p:cNvGraphicFramePr>
          <p:nvPr>
            <p:extLst>
              <p:ext uri="{D42A27DB-BD31-4B8C-83A1-F6EECF244321}">
                <p14:modId xmlns:p14="http://schemas.microsoft.com/office/powerpoint/2010/main" val="4061613069"/>
              </p:ext>
            </p:extLst>
          </p:nvPr>
        </p:nvGraphicFramePr>
        <p:xfrm>
          <a:off x="2022828" y="4421540"/>
          <a:ext cx="2198688" cy="455612"/>
        </p:xfrm>
        <a:graphic>
          <a:graphicData uri="http://schemas.openxmlformats.org/presentationml/2006/ole">
            <mc:AlternateContent xmlns:mc="http://schemas.openxmlformats.org/markup-compatibility/2006">
              <mc:Choice xmlns:v="urn:schemas-microsoft-com:vml" Requires="v">
                <p:oleObj spid="_x0000_s522258" name="Equation" r:id="rId12" imgW="1041120" imgH="215640" progId="Equation.DSMT4">
                  <p:embed/>
                </p:oleObj>
              </mc:Choice>
              <mc:Fallback>
                <p:oleObj name="Equation" r:id="rId12" imgW="1041120" imgH="215640" progId="Equation.DSMT4">
                  <p:embed/>
                  <p:pic>
                    <p:nvPicPr>
                      <p:cNvPr id="19" name="Object 18">
                        <a:extLst>
                          <a:ext uri="{FF2B5EF4-FFF2-40B4-BE49-F238E27FC236}">
                            <a16:creationId xmlns:a16="http://schemas.microsoft.com/office/drawing/2014/main" id="{1F4991EF-6E2E-4582-AB13-73CF39A502C7}"/>
                          </a:ext>
                        </a:extLst>
                      </p:cNvPr>
                      <p:cNvPicPr/>
                      <p:nvPr/>
                    </p:nvPicPr>
                    <p:blipFill>
                      <a:blip r:embed="rId13"/>
                      <a:stretch>
                        <a:fillRect/>
                      </a:stretch>
                    </p:blipFill>
                    <p:spPr>
                      <a:xfrm>
                        <a:off x="2022828" y="4421540"/>
                        <a:ext cx="2198688" cy="455612"/>
                      </a:xfrm>
                      <a:prstGeom prst="rect">
                        <a:avLst/>
                      </a:prstGeom>
                    </p:spPr>
                  </p:pic>
                </p:oleObj>
              </mc:Fallback>
            </mc:AlternateContent>
          </a:graphicData>
        </a:graphic>
      </p:graphicFrame>
      <p:pic>
        <p:nvPicPr>
          <p:cNvPr id="6" name="Audio 5">
            <a:hlinkClick r:id="" action="ppaction://media"/>
            <a:extLst>
              <a:ext uri="{FF2B5EF4-FFF2-40B4-BE49-F238E27FC236}">
                <a16:creationId xmlns:a16="http://schemas.microsoft.com/office/drawing/2014/main" id="{0315219D-CB75-46DE-8991-AED7AC6D573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8382000" y="6096000"/>
            <a:ext cx="609600" cy="609600"/>
          </a:xfrm>
          <a:prstGeom prst="rect">
            <a:avLst/>
          </a:prstGeom>
        </p:spPr>
      </p:pic>
    </p:spTree>
    <p:custDataLst>
      <p:tags r:id="rId2"/>
    </p:custDataLst>
    <p:extLst>
      <p:ext uri="{BB962C8B-B14F-4D97-AF65-F5344CB8AC3E}">
        <p14:creationId xmlns:p14="http://schemas.microsoft.com/office/powerpoint/2010/main" val="3354924184"/>
      </p:ext>
    </p:extLst>
  </p:cSld>
  <p:clrMapOvr>
    <a:masterClrMapping/>
  </p:clrMapOvr>
  <mc:AlternateContent xmlns:mc="http://schemas.openxmlformats.org/markup-compatibility/2006">
    <mc:Choice xmlns:p14="http://schemas.microsoft.com/office/powerpoint/2010/main" Requires="p14">
      <p:transition spd="slow" p14:dur="2000" advTm="97913"/>
    </mc:Choice>
    <mc:Fallback>
      <p:transition spd="slow" advTm="979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1"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0.4"/>
</p:tagLst>
</file>

<file path=ppt/tags/tag10.xml><?xml version="1.0" encoding="utf-8"?>
<p:tagLst xmlns:a="http://schemas.openxmlformats.org/drawingml/2006/main" xmlns:r="http://schemas.openxmlformats.org/officeDocument/2006/relationships" xmlns:p="http://schemas.openxmlformats.org/presentationml/2006/main">
  <p:tag name="TIMING" val="|8.6|24.3|8.5|13.3|18.4|18.1|42.6|37.3"/>
</p:tagLst>
</file>

<file path=ppt/tags/tag11.xml><?xml version="1.0" encoding="utf-8"?>
<p:tagLst xmlns:a="http://schemas.openxmlformats.org/drawingml/2006/main" xmlns:r="http://schemas.openxmlformats.org/officeDocument/2006/relationships" xmlns:p="http://schemas.openxmlformats.org/presentationml/2006/main">
  <p:tag name="TIMING" val="|32.9"/>
</p:tagLst>
</file>

<file path=ppt/tags/tag2.xml><?xml version="1.0" encoding="utf-8"?>
<p:tagLst xmlns:a="http://schemas.openxmlformats.org/drawingml/2006/main" xmlns:r="http://schemas.openxmlformats.org/officeDocument/2006/relationships" xmlns:p="http://schemas.openxmlformats.org/presentationml/2006/main">
  <p:tag name="TIMING" val="|9.2|21.9|30.1|9.4|19.1"/>
</p:tagLst>
</file>

<file path=ppt/tags/tag3.xml><?xml version="1.0" encoding="utf-8"?>
<p:tagLst xmlns:a="http://schemas.openxmlformats.org/drawingml/2006/main" xmlns:r="http://schemas.openxmlformats.org/officeDocument/2006/relationships" xmlns:p="http://schemas.openxmlformats.org/presentationml/2006/main">
  <p:tag name="TIMING" val="|18.5|22.1|16|21.7|5.5|4"/>
</p:tagLst>
</file>

<file path=ppt/tags/tag4.xml><?xml version="1.0" encoding="utf-8"?>
<p:tagLst xmlns:a="http://schemas.openxmlformats.org/drawingml/2006/main" xmlns:r="http://schemas.openxmlformats.org/officeDocument/2006/relationships" xmlns:p="http://schemas.openxmlformats.org/presentationml/2006/main">
  <p:tag name="TIMING" val="|5.3"/>
</p:tagLst>
</file>

<file path=ppt/tags/tag5.xml><?xml version="1.0" encoding="utf-8"?>
<p:tagLst xmlns:a="http://schemas.openxmlformats.org/drawingml/2006/main" xmlns:r="http://schemas.openxmlformats.org/officeDocument/2006/relationships" xmlns:p="http://schemas.openxmlformats.org/presentationml/2006/main">
  <p:tag name="TIMING" val="|36.9|27.7|20.4|25.1|8.9|7.4"/>
</p:tagLst>
</file>

<file path=ppt/tags/tag6.xml><?xml version="1.0" encoding="utf-8"?>
<p:tagLst xmlns:a="http://schemas.openxmlformats.org/drawingml/2006/main" xmlns:r="http://schemas.openxmlformats.org/officeDocument/2006/relationships" xmlns:p="http://schemas.openxmlformats.org/presentationml/2006/main">
  <p:tag name="TIMING" val="|20.3|21.9"/>
</p:tagLst>
</file>

<file path=ppt/tags/tag7.xml><?xml version="1.0" encoding="utf-8"?>
<p:tagLst xmlns:a="http://schemas.openxmlformats.org/drawingml/2006/main" xmlns:r="http://schemas.openxmlformats.org/officeDocument/2006/relationships" xmlns:p="http://schemas.openxmlformats.org/presentationml/2006/main">
  <p:tag name="TIMING" val="|27.9|11.9|8.3|3.7|32.6"/>
</p:tagLst>
</file>

<file path=ppt/tags/tag8.xml><?xml version="1.0" encoding="utf-8"?>
<p:tagLst xmlns:a="http://schemas.openxmlformats.org/drawingml/2006/main" xmlns:r="http://schemas.openxmlformats.org/officeDocument/2006/relationships" xmlns:p="http://schemas.openxmlformats.org/presentationml/2006/main">
  <p:tag name="TIMING" val="|12.3|19.7|8.2|12.5"/>
</p:tagLst>
</file>

<file path=ppt/tags/tag9.xml><?xml version="1.0" encoding="utf-8"?>
<p:tagLst xmlns:a="http://schemas.openxmlformats.org/drawingml/2006/main" xmlns:r="http://schemas.openxmlformats.org/officeDocument/2006/relationships" xmlns:p="http://schemas.openxmlformats.org/presentationml/2006/main">
  <p:tag name="TIMING" val="|19|16.8|23.5|28.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49921</TotalTime>
  <Words>785</Words>
  <Application>Microsoft Office PowerPoint</Application>
  <PresentationFormat>On-screen Show (4:3)</PresentationFormat>
  <Paragraphs>149</Paragraphs>
  <Slides>17</Slides>
  <Notes>0</Notes>
  <HiddenSlides>0</HiddenSlides>
  <MMClips>17</MMClips>
  <ScaleCrop>false</ScaleCrop>
  <HeadingPairs>
    <vt:vector size="8" baseType="variant">
      <vt:variant>
        <vt:lpstr>Fonts Used</vt:lpstr>
      </vt:variant>
      <vt:variant>
        <vt:i4>9</vt:i4>
      </vt:variant>
      <vt:variant>
        <vt:lpstr>Theme</vt:lpstr>
      </vt:variant>
      <vt:variant>
        <vt:i4>1</vt:i4>
      </vt:variant>
      <vt:variant>
        <vt:lpstr>Embedded OLE Servers</vt:lpstr>
      </vt:variant>
      <vt:variant>
        <vt:i4>1</vt:i4>
      </vt:variant>
      <vt:variant>
        <vt:lpstr>Slide Titles</vt:lpstr>
      </vt:variant>
      <vt:variant>
        <vt:i4>17</vt:i4>
      </vt:variant>
    </vt:vector>
  </HeadingPairs>
  <TitlesOfParts>
    <vt:vector size="28" baseType="lpstr">
      <vt:lpstr>Arial</vt:lpstr>
      <vt:lpstr>Bookman Old Style</vt:lpstr>
      <vt:lpstr>Calibri</vt:lpstr>
      <vt:lpstr>Cambria</vt:lpstr>
      <vt:lpstr>Consolas</vt:lpstr>
      <vt:lpstr>Constantia</vt:lpstr>
      <vt:lpstr>Edwardian Script ITC</vt:lpstr>
      <vt:lpstr>Georgia</vt:lpstr>
      <vt:lpstr>Times New Roman</vt:lpstr>
      <vt:lpstr>Office Theme</vt:lpstr>
      <vt:lpstr>MathType 7.0 Equation</vt:lpstr>
      <vt:lpstr>11.1 The properties of the adjoint</vt:lpstr>
      <vt:lpstr>Introduction</vt:lpstr>
      <vt:lpstr>Equality of linear maps</vt:lpstr>
      <vt:lpstr>The adjoint of the adjoint</vt:lpstr>
      <vt:lpstr>The adjoint of a linear combination</vt:lpstr>
      <vt:lpstr>The adjoint is a linear for real linear maps</vt:lpstr>
      <vt:lpstr>The adjoint of a composition</vt:lpstr>
      <vt:lpstr>The adjoint of a composition</vt:lpstr>
      <vt:lpstr>The adjoint of the zero map</vt:lpstr>
      <vt:lpstr>The adjoint of the identity operator</vt:lpstr>
      <vt:lpstr>The inverse of the adjoint</vt:lpstr>
      <vt:lpstr>Properties of the adjoint</vt:lpstr>
      <vt:lpstr>Summary</vt:lpstr>
      <vt:lpstr>References</vt:lpstr>
      <vt:lpstr>Acknowledgments</vt:lpstr>
      <vt:lpstr>Colophon </vt:lpstr>
      <vt:lpstr>Disclaimer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Douglas Wilhelm Harder</dc:creator>
  <cp:lastModifiedBy>Douglas</cp:lastModifiedBy>
  <cp:revision>1124</cp:revision>
  <dcterms:created xsi:type="dcterms:W3CDTF">2020-04-30T19:27:29Z</dcterms:created>
  <dcterms:modified xsi:type="dcterms:W3CDTF">2020-11-24T17:15:09Z</dcterms:modified>
</cp:coreProperties>
</file>